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2"/>
  </p:sldMasterIdLst>
  <p:notesMasterIdLst>
    <p:notesMasterId r:id="rId16"/>
  </p:notesMasterIdLst>
  <p:handoutMasterIdLst>
    <p:handoutMasterId r:id="rId17"/>
  </p:handoutMasterIdLst>
  <p:sldIdLst>
    <p:sldId id="263" r:id="rId3"/>
    <p:sldId id="293" r:id="rId4"/>
    <p:sldId id="266" r:id="rId5"/>
    <p:sldId id="282" r:id="rId6"/>
    <p:sldId id="292" r:id="rId7"/>
    <p:sldId id="262" r:id="rId8"/>
    <p:sldId id="294" r:id="rId9"/>
    <p:sldId id="295" r:id="rId10"/>
    <p:sldId id="296" r:id="rId11"/>
    <p:sldId id="261" r:id="rId12"/>
    <p:sldId id="298" r:id="rId13"/>
    <p:sldId id="271" r:id="rId14"/>
    <p:sldId id="288" r:id="rId15"/>
  </p:sldIdLst>
  <p:sldSz cx="12192000" cy="6858000"/>
  <p:notesSz cx="6797675" cy="99822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EC5"/>
    <a:srgbClr val="FF5050"/>
    <a:srgbClr val="282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94"/>
  </p:normalViewPr>
  <p:slideViewPr>
    <p:cSldViewPr snapToObjects="1" showGuides="1">
      <p:cViewPr varScale="1">
        <p:scale>
          <a:sx n="114" d="100"/>
          <a:sy n="114" d="100"/>
        </p:scale>
        <p:origin x="69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92D7EA-68D9-4C42-A315-FA1747B6199A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46ABA46E-064E-4F57-BBE5-F4ED792E667E}">
      <dgm:prSet phldrT="[Tekst]" custT="1"/>
      <dgm:spPr>
        <a:solidFill>
          <a:srgbClr val="282B5E"/>
        </a:solidFill>
        <a:ln>
          <a:noFill/>
        </a:ln>
      </dgm:spPr>
      <dgm:t>
        <a:bodyPr/>
        <a:lstStyle/>
        <a:p>
          <a:r>
            <a:rPr lang="pl-PL" sz="1600" b="1" dirty="0">
              <a:solidFill>
                <a:schemeClr val="bg1"/>
              </a:solidFill>
              <a:latin typeface="Lato" panose="020F0502020204030203" pitchFamily="34" charset="-18"/>
            </a:rPr>
            <a:t>S</a:t>
          </a:r>
          <a:r>
            <a:rPr lang="en-GB" sz="1600" b="1" dirty="0">
              <a:solidFill>
                <a:schemeClr val="bg1"/>
              </a:solidFill>
              <a:latin typeface="Lato" panose="020F0502020204030203" pitchFamily="34" charset="-18"/>
            </a:rPr>
            <a:t>.I.N.N.</a:t>
          </a:r>
          <a:r>
            <a:rPr lang="pl-PL" sz="1600" b="1" dirty="0">
              <a:solidFill>
                <a:schemeClr val="bg1"/>
              </a:solidFill>
              <a:latin typeface="Lato" panose="020F0502020204030203" pitchFamily="34" charset="-18"/>
            </a:rPr>
            <a:t> przekazuje równocześnie </a:t>
          </a:r>
        </a:p>
        <a:p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(nie później niż w terminie 60 dni od zakończenia</a:t>
          </a:r>
          <a:b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</a:br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każdego kwartału roku obrotowego)  </a:t>
          </a:r>
        </a:p>
      </dgm:t>
    </dgm:pt>
    <dgm:pt modelId="{C2903354-C20F-4843-B5A1-F27A3299F0E3}" type="parTrans" cxnId="{8394C93A-363A-4B42-ABFD-3FEEABC1D07D}">
      <dgm:prSet/>
      <dgm:spPr/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700D442F-3323-4058-9BCA-311C94631BA8}" type="sibTrans" cxnId="{8394C93A-363A-4B42-ABFD-3FEEABC1D07D}">
      <dgm:prSet/>
      <dgm:spPr/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9FA266C9-04AF-4439-BDDD-317C7D935CDC}">
      <dgm:prSet phldrT="[Tekst]" custT="1"/>
      <dgm:spPr>
        <a:solidFill>
          <a:srgbClr val="282B5E"/>
        </a:solidFill>
        <a:ln>
          <a:noFill/>
        </a:ln>
      </dgm:spPr>
      <dgm:t>
        <a:bodyPr/>
        <a:lstStyle/>
        <a:p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Komisji Nadzoru Finansowego</a:t>
          </a:r>
        </a:p>
      </dgm:t>
    </dgm:pt>
    <dgm:pt modelId="{68AFEF70-357E-45CB-AD6B-33296AB78666}" type="parTrans" cxnId="{1E9AC5DD-E987-43EA-B31E-2D1B7CAEBF0C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E9B993F2-AEA0-4338-B124-CDDB4F3B1098}" type="sibTrans" cxnId="{1E9AC5DD-E987-43EA-B31E-2D1B7CAEBF0C}">
      <dgm:prSet/>
      <dgm:spPr/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4BE69CB3-FF5A-46DA-8E30-45262555F957}">
      <dgm:prSet phldrT="[Tekst]" custT="1"/>
      <dgm:spPr>
        <a:solidFill>
          <a:srgbClr val="282B5E"/>
        </a:solidFill>
        <a:ln>
          <a:noFill/>
        </a:ln>
      </dgm:spPr>
      <dgm:t>
        <a:bodyPr/>
        <a:lstStyle/>
        <a:p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spółce prowadzącej</a:t>
          </a:r>
          <a:b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</a:br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rynek regulowany</a:t>
          </a:r>
        </a:p>
      </dgm:t>
    </dgm:pt>
    <dgm:pt modelId="{259E76B0-EFEA-4ED1-8EE1-85DDE92034E6}" type="parTrans" cxnId="{04E8AF30-B3F7-45C5-BD9A-67E36B95CE6C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7B9A7BF2-DB79-4682-8860-2BEFECB124A5}" type="sibTrans" cxnId="{04E8AF30-B3F7-45C5-BD9A-67E36B95CE6C}">
      <dgm:prSet/>
      <dgm:spPr/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FDA3F0E6-ACFA-426D-A88C-87F942518883}">
      <dgm:prSet phldrT="[Tekst]" custT="1"/>
      <dgm:spPr>
        <a:solidFill>
          <a:srgbClr val="282B5E"/>
        </a:solidFill>
        <a:ln>
          <a:noFill/>
        </a:ln>
      </dgm:spPr>
      <dgm:t>
        <a:bodyPr/>
        <a:lstStyle/>
        <a:p>
          <a:r>
            <a:rPr lang="pl-PL" sz="1400">
              <a:solidFill>
                <a:schemeClr val="bg1"/>
              </a:solidFill>
              <a:latin typeface="Lato" panose="020F0502020204030203" pitchFamily="34" charset="-18"/>
            </a:rPr>
            <a:t>do </a:t>
          </a:r>
          <a:r>
            <a:rPr lang="pl-PL" sz="1400" dirty="0">
              <a:solidFill>
                <a:schemeClr val="bg1"/>
              </a:solidFill>
              <a:latin typeface="Lato" panose="020F0502020204030203" pitchFamily="34" charset="-18"/>
            </a:rPr>
            <a:t>publicznej wiadomości</a:t>
          </a:r>
        </a:p>
      </dgm:t>
    </dgm:pt>
    <dgm:pt modelId="{3D1DB82E-6A3E-4906-8220-496787688974}" type="parTrans" cxnId="{3D1F9594-564C-4965-8C21-1D041B70E8AF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47E18E34-5B11-4A2A-9033-233AEBF9CC8D}" type="sibTrans" cxnId="{3D1F9594-564C-4965-8C21-1D041B70E8AF}">
      <dgm:prSet/>
      <dgm:spPr/>
      <dgm:t>
        <a:bodyPr/>
        <a:lstStyle/>
        <a:p>
          <a:endParaRPr lang="pl-PL">
            <a:latin typeface="Lato" panose="020F0502020204030203" pitchFamily="34" charset="-18"/>
          </a:endParaRPr>
        </a:p>
      </dgm:t>
    </dgm:pt>
    <dgm:pt modelId="{A64B824E-2EA7-4E04-8961-3B976560DDA9}" type="pres">
      <dgm:prSet presAssocID="{3A92D7EA-68D9-4C42-A315-FA1747B619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10647A1-E537-412C-824D-59CF4579C7C5}" type="pres">
      <dgm:prSet presAssocID="{46ABA46E-064E-4F57-BBE5-F4ED792E667E}" presName="hierRoot1" presStyleCnt="0">
        <dgm:presLayoutVars>
          <dgm:hierBranch val="init"/>
        </dgm:presLayoutVars>
      </dgm:prSet>
      <dgm:spPr/>
    </dgm:pt>
    <dgm:pt modelId="{D00325BB-837A-4888-AFD7-FC58381323FF}" type="pres">
      <dgm:prSet presAssocID="{46ABA46E-064E-4F57-BBE5-F4ED792E667E}" presName="rootComposite1" presStyleCnt="0"/>
      <dgm:spPr/>
    </dgm:pt>
    <dgm:pt modelId="{CC4081E1-E986-4777-BC36-21164C70857B}" type="pres">
      <dgm:prSet presAssocID="{46ABA46E-064E-4F57-BBE5-F4ED792E667E}" presName="rootText1" presStyleLbl="node0" presStyleIdx="0" presStyleCnt="1" custAng="0" custScaleX="283077" custScaleY="89001">
        <dgm:presLayoutVars>
          <dgm:chPref val="3"/>
        </dgm:presLayoutVars>
      </dgm:prSet>
      <dgm:spPr/>
    </dgm:pt>
    <dgm:pt modelId="{14648A74-B7DA-413F-92F1-B5496EECEF9C}" type="pres">
      <dgm:prSet presAssocID="{46ABA46E-064E-4F57-BBE5-F4ED792E667E}" presName="rootConnector1" presStyleLbl="node1" presStyleIdx="0" presStyleCnt="0"/>
      <dgm:spPr/>
    </dgm:pt>
    <dgm:pt modelId="{80F67D3C-0DEC-4ACE-8DA5-80804A7ADE5D}" type="pres">
      <dgm:prSet presAssocID="{46ABA46E-064E-4F57-BBE5-F4ED792E667E}" presName="hierChild2" presStyleCnt="0"/>
      <dgm:spPr/>
    </dgm:pt>
    <dgm:pt modelId="{D1E69A7B-636E-456E-803E-16B0C28A6B07}" type="pres">
      <dgm:prSet presAssocID="{68AFEF70-357E-45CB-AD6B-33296AB78666}" presName="Name37" presStyleLbl="parChTrans1D2" presStyleIdx="0" presStyleCnt="3"/>
      <dgm:spPr/>
    </dgm:pt>
    <dgm:pt modelId="{E1DA59E4-C1B3-4437-AE4B-4427FDC82A68}" type="pres">
      <dgm:prSet presAssocID="{9FA266C9-04AF-4439-BDDD-317C7D935CDC}" presName="hierRoot2" presStyleCnt="0">
        <dgm:presLayoutVars>
          <dgm:hierBranch val="init"/>
        </dgm:presLayoutVars>
      </dgm:prSet>
      <dgm:spPr/>
    </dgm:pt>
    <dgm:pt modelId="{6D56B41B-7AE2-4E17-AE21-036AAE783FF6}" type="pres">
      <dgm:prSet presAssocID="{9FA266C9-04AF-4439-BDDD-317C7D935CDC}" presName="rootComposite" presStyleCnt="0"/>
      <dgm:spPr/>
    </dgm:pt>
    <dgm:pt modelId="{AA1EC9B5-5DE1-4E71-9367-CDBDF3D81E1F}" type="pres">
      <dgm:prSet presAssocID="{9FA266C9-04AF-4439-BDDD-317C7D935CDC}" presName="rootText" presStyleLbl="node2" presStyleIdx="0" presStyleCnt="3" custScaleY="51014">
        <dgm:presLayoutVars>
          <dgm:chPref val="3"/>
        </dgm:presLayoutVars>
      </dgm:prSet>
      <dgm:spPr/>
    </dgm:pt>
    <dgm:pt modelId="{450369B7-7265-4159-893D-E7F6CD5E5FB9}" type="pres">
      <dgm:prSet presAssocID="{9FA266C9-04AF-4439-BDDD-317C7D935CDC}" presName="rootConnector" presStyleLbl="node2" presStyleIdx="0" presStyleCnt="3"/>
      <dgm:spPr/>
    </dgm:pt>
    <dgm:pt modelId="{9DCA0D89-2326-4B4B-9148-BA2315CD54A1}" type="pres">
      <dgm:prSet presAssocID="{9FA266C9-04AF-4439-BDDD-317C7D935CDC}" presName="hierChild4" presStyleCnt="0"/>
      <dgm:spPr/>
    </dgm:pt>
    <dgm:pt modelId="{52FC6E93-F2D0-4FFC-9F30-80ABC1059008}" type="pres">
      <dgm:prSet presAssocID="{9FA266C9-04AF-4439-BDDD-317C7D935CDC}" presName="hierChild5" presStyleCnt="0"/>
      <dgm:spPr/>
    </dgm:pt>
    <dgm:pt modelId="{7C206DC7-E18A-41EC-9D73-A854C16B8819}" type="pres">
      <dgm:prSet presAssocID="{259E76B0-EFEA-4ED1-8EE1-85DDE92034E6}" presName="Name37" presStyleLbl="parChTrans1D2" presStyleIdx="1" presStyleCnt="3"/>
      <dgm:spPr/>
    </dgm:pt>
    <dgm:pt modelId="{A51C5ACB-BDAF-4D82-BD83-637C9A8E6DDC}" type="pres">
      <dgm:prSet presAssocID="{4BE69CB3-FF5A-46DA-8E30-45262555F957}" presName="hierRoot2" presStyleCnt="0">
        <dgm:presLayoutVars>
          <dgm:hierBranch val="init"/>
        </dgm:presLayoutVars>
      </dgm:prSet>
      <dgm:spPr/>
    </dgm:pt>
    <dgm:pt modelId="{6D8DCBFF-7036-45CA-B23D-DFEFB4453C48}" type="pres">
      <dgm:prSet presAssocID="{4BE69CB3-FF5A-46DA-8E30-45262555F957}" presName="rootComposite" presStyleCnt="0"/>
      <dgm:spPr/>
    </dgm:pt>
    <dgm:pt modelId="{1231B2CE-640A-455B-9859-F713BE1F87FA}" type="pres">
      <dgm:prSet presAssocID="{4BE69CB3-FF5A-46DA-8E30-45262555F957}" presName="rootText" presStyleLbl="node2" presStyleIdx="1" presStyleCnt="3" custScaleY="49691">
        <dgm:presLayoutVars>
          <dgm:chPref val="3"/>
        </dgm:presLayoutVars>
      </dgm:prSet>
      <dgm:spPr/>
    </dgm:pt>
    <dgm:pt modelId="{B44D88E5-07B5-4B6B-8443-5CF772B151B8}" type="pres">
      <dgm:prSet presAssocID="{4BE69CB3-FF5A-46DA-8E30-45262555F957}" presName="rootConnector" presStyleLbl="node2" presStyleIdx="1" presStyleCnt="3"/>
      <dgm:spPr/>
    </dgm:pt>
    <dgm:pt modelId="{27AD05C9-DEBD-4A57-A6C4-9A3AE2479481}" type="pres">
      <dgm:prSet presAssocID="{4BE69CB3-FF5A-46DA-8E30-45262555F957}" presName="hierChild4" presStyleCnt="0"/>
      <dgm:spPr/>
    </dgm:pt>
    <dgm:pt modelId="{2BEFD7CE-B82D-40C4-B59D-B2CFBDC8C5F7}" type="pres">
      <dgm:prSet presAssocID="{4BE69CB3-FF5A-46DA-8E30-45262555F957}" presName="hierChild5" presStyleCnt="0"/>
      <dgm:spPr/>
    </dgm:pt>
    <dgm:pt modelId="{D7D6B1FA-D5FD-425F-80EB-98FF72D4CB35}" type="pres">
      <dgm:prSet presAssocID="{3D1DB82E-6A3E-4906-8220-496787688974}" presName="Name37" presStyleLbl="parChTrans1D2" presStyleIdx="2" presStyleCnt="3"/>
      <dgm:spPr/>
    </dgm:pt>
    <dgm:pt modelId="{C0CF35C5-7F4E-44B5-8D0B-2B14FD07B1F9}" type="pres">
      <dgm:prSet presAssocID="{FDA3F0E6-ACFA-426D-A88C-87F942518883}" presName="hierRoot2" presStyleCnt="0">
        <dgm:presLayoutVars>
          <dgm:hierBranch val="init"/>
        </dgm:presLayoutVars>
      </dgm:prSet>
      <dgm:spPr/>
    </dgm:pt>
    <dgm:pt modelId="{65609BC5-861A-49C8-A819-C741E8E831A2}" type="pres">
      <dgm:prSet presAssocID="{FDA3F0E6-ACFA-426D-A88C-87F942518883}" presName="rootComposite" presStyleCnt="0"/>
      <dgm:spPr/>
    </dgm:pt>
    <dgm:pt modelId="{B11BDE5A-2A9C-4BF1-A447-A51C4F7E6931}" type="pres">
      <dgm:prSet presAssocID="{FDA3F0E6-ACFA-426D-A88C-87F942518883}" presName="rootText" presStyleLbl="node2" presStyleIdx="2" presStyleCnt="3" custScaleY="52384">
        <dgm:presLayoutVars>
          <dgm:chPref val="3"/>
        </dgm:presLayoutVars>
      </dgm:prSet>
      <dgm:spPr/>
    </dgm:pt>
    <dgm:pt modelId="{6BCEEDAB-FD3D-45C2-9A07-A7976D0C0AF2}" type="pres">
      <dgm:prSet presAssocID="{FDA3F0E6-ACFA-426D-A88C-87F942518883}" presName="rootConnector" presStyleLbl="node2" presStyleIdx="2" presStyleCnt="3"/>
      <dgm:spPr/>
    </dgm:pt>
    <dgm:pt modelId="{4E287175-4BF9-4823-A86C-11E301206FED}" type="pres">
      <dgm:prSet presAssocID="{FDA3F0E6-ACFA-426D-A88C-87F942518883}" presName="hierChild4" presStyleCnt="0"/>
      <dgm:spPr/>
    </dgm:pt>
    <dgm:pt modelId="{440A496D-7FBA-4FC8-A31E-1C23485AB066}" type="pres">
      <dgm:prSet presAssocID="{FDA3F0E6-ACFA-426D-A88C-87F942518883}" presName="hierChild5" presStyleCnt="0"/>
      <dgm:spPr/>
    </dgm:pt>
    <dgm:pt modelId="{B80013ED-7BDA-4915-8D58-6408872604BE}" type="pres">
      <dgm:prSet presAssocID="{46ABA46E-064E-4F57-BBE5-F4ED792E667E}" presName="hierChild3" presStyleCnt="0"/>
      <dgm:spPr/>
    </dgm:pt>
  </dgm:ptLst>
  <dgm:cxnLst>
    <dgm:cxn modelId="{68E74C0A-6056-4399-8851-AB9AC4571E8D}" type="presOf" srcId="{3D1DB82E-6A3E-4906-8220-496787688974}" destId="{D7D6B1FA-D5FD-425F-80EB-98FF72D4CB35}" srcOrd="0" destOrd="0" presId="urn:microsoft.com/office/officeart/2005/8/layout/orgChart1"/>
    <dgm:cxn modelId="{A3F34218-85DE-460E-91F6-E6B0138F74F8}" type="presOf" srcId="{FDA3F0E6-ACFA-426D-A88C-87F942518883}" destId="{6BCEEDAB-FD3D-45C2-9A07-A7976D0C0AF2}" srcOrd="1" destOrd="0" presId="urn:microsoft.com/office/officeart/2005/8/layout/orgChart1"/>
    <dgm:cxn modelId="{E983FF21-82CD-492F-929F-389DE57B4069}" type="presOf" srcId="{FDA3F0E6-ACFA-426D-A88C-87F942518883}" destId="{B11BDE5A-2A9C-4BF1-A447-A51C4F7E6931}" srcOrd="0" destOrd="0" presId="urn:microsoft.com/office/officeart/2005/8/layout/orgChart1"/>
    <dgm:cxn modelId="{5785632D-77B3-48B3-AF1A-6DFE694DAAA4}" type="presOf" srcId="{46ABA46E-064E-4F57-BBE5-F4ED792E667E}" destId="{CC4081E1-E986-4777-BC36-21164C70857B}" srcOrd="0" destOrd="0" presId="urn:microsoft.com/office/officeart/2005/8/layout/orgChart1"/>
    <dgm:cxn modelId="{04E8AF30-B3F7-45C5-BD9A-67E36B95CE6C}" srcId="{46ABA46E-064E-4F57-BBE5-F4ED792E667E}" destId="{4BE69CB3-FF5A-46DA-8E30-45262555F957}" srcOrd="1" destOrd="0" parTransId="{259E76B0-EFEA-4ED1-8EE1-85DDE92034E6}" sibTransId="{7B9A7BF2-DB79-4682-8860-2BEFECB124A5}"/>
    <dgm:cxn modelId="{8394C93A-363A-4B42-ABFD-3FEEABC1D07D}" srcId="{3A92D7EA-68D9-4C42-A315-FA1747B6199A}" destId="{46ABA46E-064E-4F57-BBE5-F4ED792E667E}" srcOrd="0" destOrd="0" parTransId="{C2903354-C20F-4843-B5A1-F27A3299F0E3}" sibTransId="{700D442F-3323-4058-9BCA-311C94631BA8}"/>
    <dgm:cxn modelId="{50F9146F-C41E-4A49-8BB3-8E7E4961FAD8}" type="presOf" srcId="{259E76B0-EFEA-4ED1-8EE1-85DDE92034E6}" destId="{7C206DC7-E18A-41EC-9D73-A854C16B8819}" srcOrd="0" destOrd="0" presId="urn:microsoft.com/office/officeart/2005/8/layout/orgChart1"/>
    <dgm:cxn modelId="{10EC1C51-AEAE-49B9-ACB3-7141E19438CD}" type="presOf" srcId="{4BE69CB3-FF5A-46DA-8E30-45262555F957}" destId="{1231B2CE-640A-455B-9859-F713BE1F87FA}" srcOrd="0" destOrd="0" presId="urn:microsoft.com/office/officeart/2005/8/layout/orgChart1"/>
    <dgm:cxn modelId="{3D1F9594-564C-4965-8C21-1D041B70E8AF}" srcId="{46ABA46E-064E-4F57-BBE5-F4ED792E667E}" destId="{FDA3F0E6-ACFA-426D-A88C-87F942518883}" srcOrd="2" destOrd="0" parTransId="{3D1DB82E-6A3E-4906-8220-496787688974}" sibTransId="{47E18E34-5B11-4A2A-9033-233AEBF9CC8D}"/>
    <dgm:cxn modelId="{8F932895-ACD9-4E34-BC91-9C247A3E698B}" type="presOf" srcId="{4BE69CB3-FF5A-46DA-8E30-45262555F957}" destId="{B44D88E5-07B5-4B6B-8443-5CF772B151B8}" srcOrd="1" destOrd="0" presId="urn:microsoft.com/office/officeart/2005/8/layout/orgChart1"/>
    <dgm:cxn modelId="{49FB259E-D2E0-4BE3-BDD5-1A2494F61101}" type="presOf" srcId="{3A92D7EA-68D9-4C42-A315-FA1747B6199A}" destId="{A64B824E-2EA7-4E04-8961-3B976560DDA9}" srcOrd="0" destOrd="0" presId="urn:microsoft.com/office/officeart/2005/8/layout/orgChart1"/>
    <dgm:cxn modelId="{CFBF2FB1-8EA7-4E7A-81E3-312F6D7062A5}" type="presOf" srcId="{9FA266C9-04AF-4439-BDDD-317C7D935CDC}" destId="{450369B7-7265-4159-893D-E7F6CD5E5FB9}" srcOrd="1" destOrd="0" presId="urn:microsoft.com/office/officeart/2005/8/layout/orgChart1"/>
    <dgm:cxn modelId="{059D01BD-B364-40E9-8D9E-599146B05A3A}" type="presOf" srcId="{9FA266C9-04AF-4439-BDDD-317C7D935CDC}" destId="{AA1EC9B5-5DE1-4E71-9367-CDBDF3D81E1F}" srcOrd="0" destOrd="0" presId="urn:microsoft.com/office/officeart/2005/8/layout/orgChart1"/>
    <dgm:cxn modelId="{EBDC6CDD-70F2-48B4-B2B5-F42539CC5BA0}" type="presOf" srcId="{68AFEF70-357E-45CB-AD6B-33296AB78666}" destId="{D1E69A7B-636E-456E-803E-16B0C28A6B07}" srcOrd="0" destOrd="0" presId="urn:microsoft.com/office/officeart/2005/8/layout/orgChart1"/>
    <dgm:cxn modelId="{1E9AC5DD-E987-43EA-B31E-2D1B7CAEBF0C}" srcId="{46ABA46E-064E-4F57-BBE5-F4ED792E667E}" destId="{9FA266C9-04AF-4439-BDDD-317C7D935CDC}" srcOrd="0" destOrd="0" parTransId="{68AFEF70-357E-45CB-AD6B-33296AB78666}" sibTransId="{E9B993F2-AEA0-4338-B124-CDDB4F3B1098}"/>
    <dgm:cxn modelId="{2D7985FE-9DB1-4708-BB4E-FD198F29AAD5}" type="presOf" srcId="{46ABA46E-064E-4F57-BBE5-F4ED792E667E}" destId="{14648A74-B7DA-413F-92F1-B5496EECEF9C}" srcOrd="1" destOrd="0" presId="urn:microsoft.com/office/officeart/2005/8/layout/orgChart1"/>
    <dgm:cxn modelId="{DA5FA0D3-97BE-430B-B0EB-FFF045785A0F}" type="presParOf" srcId="{A64B824E-2EA7-4E04-8961-3B976560DDA9}" destId="{A10647A1-E537-412C-824D-59CF4579C7C5}" srcOrd="0" destOrd="0" presId="urn:microsoft.com/office/officeart/2005/8/layout/orgChart1"/>
    <dgm:cxn modelId="{CC0F915C-E314-4B83-94F8-9817C5EEE3CA}" type="presParOf" srcId="{A10647A1-E537-412C-824D-59CF4579C7C5}" destId="{D00325BB-837A-4888-AFD7-FC58381323FF}" srcOrd="0" destOrd="0" presId="urn:microsoft.com/office/officeart/2005/8/layout/orgChart1"/>
    <dgm:cxn modelId="{2AF17586-9685-4D26-981E-1E1D329E7D73}" type="presParOf" srcId="{D00325BB-837A-4888-AFD7-FC58381323FF}" destId="{CC4081E1-E986-4777-BC36-21164C70857B}" srcOrd="0" destOrd="0" presId="urn:microsoft.com/office/officeart/2005/8/layout/orgChart1"/>
    <dgm:cxn modelId="{EA00DAD8-19CD-4857-83DD-92667ACF477F}" type="presParOf" srcId="{D00325BB-837A-4888-AFD7-FC58381323FF}" destId="{14648A74-B7DA-413F-92F1-B5496EECEF9C}" srcOrd="1" destOrd="0" presId="urn:microsoft.com/office/officeart/2005/8/layout/orgChart1"/>
    <dgm:cxn modelId="{737CF9AF-394F-4DE1-8704-4181A611217A}" type="presParOf" srcId="{A10647A1-E537-412C-824D-59CF4579C7C5}" destId="{80F67D3C-0DEC-4ACE-8DA5-80804A7ADE5D}" srcOrd="1" destOrd="0" presId="urn:microsoft.com/office/officeart/2005/8/layout/orgChart1"/>
    <dgm:cxn modelId="{A79CB96B-CCCF-4437-BA7F-8E7AB0B8E1C5}" type="presParOf" srcId="{80F67D3C-0DEC-4ACE-8DA5-80804A7ADE5D}" destId="{D1E69A7B-636E-456E-803E-16B0C28A6B07}" srcOrd="0" destOrd="0" presId="urn:microsoft.com/office/officeart/2005/8/layout/orgChart1"/>
    <dgm:cxn modelId="{2AF4B10C-7925-48CA-AE6D-484971F8A162}" type="presParOf" srcId="{80F67D3C-0DEC-4ACE-8DA5-80804A7ADE5D}" destId="{E1DA59E4-C1B3-4437-AE4B-4427FDC82A68}" srcOrd="1" destOrd="0" presId="urn:microsoft.com/office/officeart/2005/8/layout/orgChart1"/>
    <dgm:cxn modelId="{C097320B-9568-4C2F-A6C9-1C0DBB8B1EBF}" type="presParOf" srcId="{E1DA59E4-C1B3-4437-AE4B-4427FDC82A68}" destId="{6D56B41B-7AE2-4E17-AE21-036AAE783FF6}" srcOrd="0" destOrd="0" presId="urn:microsoft.com/office/officeart/2005/8/layout/orgChart1"/>
    <dgm:cxn modelId="{7154A3B1-9447-4DBF-8F0E-34680AC2F2C0}" type="presParOf" srcId="{6D56B41B-7AE2-4E17-AE21-036AAE783FF6}" destId="{AA1EC9B5-5DE1-4E71-9367-CDBDF3D81E1F}" srcOrd="0" destOrd="0" presId="urn:microsoft.com/office/officeart/2005/8/layout/orgChart1"/>
    <dgm:cxn modelId="{DA298152-32EA-41EF-A5B0-5641B279E94C}" type="presParOf" srcId="{6D56B41B-7AE2-4E17-AE21-036AAE783FF6}" destId="{450369B7-7265-4159-893D-E7F6CD5E5FB9}" srcOrd="1" destOrd="0" presId="urn:microsoft.com/office/officeart/2005/8/layout/orgChart1"/>
    <dgm:cxn modelId="{335D06C6-DEB9-4A55-BEC9-AAE7C56F1CA9}" type="presParOf" srcId="{E1DA59E4-C1B3-4437-AE4B-4427FDC82A68}" destId="{9DCA0D89-2326-4B4B-9148-BA2315CD54A1}" srcOrd="1" destOrd="0" presId="urn:microsoft.com/office/officeart/2005/8/layout/orgChart1"/>
    <dgm:cxn modelId="{64FDFD2D-8CD9-4BE0-A67E-65F57B6035C6}" type="presParOf" srcId="{E1DA59E4-C1B3-4437-AE4B-4427FDC82A68}" destId="{52FC6E93-F2D0-4FFC-9F30-80ABC1059008}" srcOrd="2" destOrd="0" presId="urn:microsoft.com/office/officeart/2005/8/layout/orgChart1"/>
    <dgm:cxn modelId="{5AAE6791-F7BA-4CED-9918-A83474B6A7C3}" type="presParOf" srcId="{80F67D3C-0DEC-4ACE-8DA5-80804A7ADE5D}" destId="{7C206DC7-E18A-41EC-9D73-A854C16B8819}" srcOrd="2" destOrd="0" presId="urn:microsoft.com/office/officeart/2005/8/layout/orgChart1"/>
    <dgm:cxn modelId="{A3519DC6-2093-4F90-A2AF-A89B5BDB3C43}" type="presParOf" srcId="{80F67D3C-0DEC-4ACE-8DA5-80804A7ADE5D}" destId="{A51C5ACB-BDAF-4D82-BD83-637C9A8E6DDC}" srcOrd="3" destOrd="0" presId="urn:microsoft.com/office/officeart/2005/8/layout/orgChart1"/>
    <dgm:cxn modelId="{9C00FE5D-C6B9-45B5-B7E1-D1E71A300352}" type="presParOf" srcId="{A51C5ACB-BDAF-4D82-BD83-637C9A8E6DDC}" destId="{6D8DCBFF-7036-45CA-B23D-DFEFB4453C48}" srcOrd="0" destOrd="0" presId="urn:microsoft.com/office/officeart/2005/8/layout/orgChart1"/>
    <dgm:cxn modelId="{B1826F53-B48F-4949-9B43-5CB43B5366FE}" type="presParOf" srcId="{6D8DCBFF-7036-45CA-B23D-DFEFB4453C48}" destId="{1231B2CE-640A-455B-9859-F713BE1F87FA}" srcOrd="0" destOrd="0" presId="urn:microsoft.com/office/officeart/2005/8/layout/orgChart1"/>
    <dgm:cxn modelId="{A475B4C0-DEE4-4652-AF20-C9A709FB684F}" type="presParOf" srcId="{6D8DCBFF-7036-45CA-B23D-DFEFB4453C48}" destId="{B44D88E5-07B5-4B6B-8443-5CF772B151B8}" srcOrd="1" destOrd="0" presId="urn:microsoft.com/office/officeart/2005/8/layout/orgChart1"/>
    <dgm:cxn modelId="{C772DE1A-B9F7-46AC-91D0-7422FBECFDCF}" type="presParOf" srcId="{A51C5ACB-BDAF-4D82-BD83-637C9A8E6DDC}" destId="{27AD05C9-DEBD-4A57-A6C4-9A3AE2479481}" srcOrd="1" destOrd="0" presId="urn:microsoft.com/office/officeart/2005/8/layout/orgChart1"/>
    <dgm:cxn modelId="{45FB6521-FA48-4EF6-A740-6ADE37A8403D}" type="presParOf" srcId="{A51C5ACB-BDAF-4D82-BD83-637C9A8E6DDC}" destId="{2BEFD7CE-B82D-40C4-B59D-B2CFBDC8C5F7}" srcOrd="2" destOrd="0" presId="urn:microsoft.com/office/officeart/2005/8/layout/orgChart1"/>
    <dgm:cxn modelId="{C80892F9-DCFE-4A5E-B1A6-63ACC5AC494C}" type="presParOf" srcId="{80F67D3C-0DEC-4ACE-8DA5-80804A7ADE5D}" destId="{D7D6B1FA-D5FD-425F-80EB-98FF72D4CB35}" srcOrd="4" destOrd="0" presId="urn:microsoft.com/office/officeart/2005/8/layout/orgChart1"/>
    <dgm:cxn modelId="{793E51D2-6AB2-4E55-9DFC-C12CE7B0FCDC}" type="presParOf" srcId="{80F67D3C-0DEC-4ACE-8DA5-80804A7ADE5D}" destId="{C0CF35C5-7F4E-44B5-8D0B-2B14FD07B1F9}" srcOrd="5" destOrd="0" presId="urn:microsoft.com/office/officeart/2005/8/layout/orgChart1"/>
    <dgm:cxn modelId="{2694A44F-3EA1-4B77-AB1F-CCD9EAF1A78C}" type="presParOf" srcId="{C0CF35C5-7F4E-44B5-8D0B-2B14FD07B1F9}" destId="{65609BC5-861A-49C8-A819-C741E8E831A2}" srcOrd="0" destOrd="0" presId="urn:microsoft.com/office/officeart/2005/8/layout/orgChart1"/>
    <dgm:cxn modelId="{2CC67263-D8DE-418F-8F6F-03F9C49B78F7}" type="presParOf" srcId="{65609BC5-861A-49C8-A819-C741E8E831A2}" destId="{B11BDE5A-2A9C-4BF1-A447-A51C4F7E6931}" srcOrd="0" destOrd="0" presId="urn:microsoft.com/office/officeart/2005/8/layout/orgChart1"/>
    <dgm:cxn modelId="{4DFE9B11-A5B5-4C7D-B875-4B92846F724B}" type="presParOf" srcId="{65609BC5-861A-49C8-A819-C741E8E831A2}" destId="{6BCEEDAB-FD3D-45C2-9A07-A7976D0C0AF2}" srcOrd="1" destOrd="0" presId="urn:microsoft.com/office/officeart/2005/8/layout/orgChart1"/>
    <dgm:cxn modelId="{61F3D7C1-587F-4FD9-A471-3B021D2E1ACB}" type="presParOf" srcId="{C0CF35C5-7F4E-44B5-8D0B-2B14FD07B1F9}" destId="{4E287175-4BF9-4823-A86C-11E301206FED}" srcOrd="1" destOrd="0" presId="urn:microsoft.com/office/officeart/2005/8/layout/orgChart1"/>
    <dgm:cxn modelId="{601E975D-4B84-4142-B913-4888E2067B16}" type="presParOf" srcId="{C0CF35C5-7F4E-44B5-8D0B-2B14FD07B1F9}" destId="{440A496D-7FBA-4FC8-A31E-1C23485AB066}" srcOrd="2" destOrd="0" presId="urn:microsoft.com/office/officeart/2005/8/layout/orgChart1"/>
    <dgm:cxn modelId="{4BC4761E-3335-423D-AF7D-712F53DCAE34}" type="presParOf" srcId="{A10647A1-E537-412C-824D-59CF4579C7C5}" destId="{B80013ED-7BDA-4915-8D58-6408872604B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6B1FA-D5FD-425F-80EB-98FF72D4CB35}">
      <dsp:nvSpPr>
        <dsp:cNvPr id="0" name=""/>
        <dsp:cNvSpPr/>
      </dsp:nvSpPr>
      <dsp:spPr>
        <a:xfrm>
          <a:off x="3560762" y="847223"/>
          <a:ext cx="2303629" cy="39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901"/>
              </a:lnTo>
              <a:lnTo>
                <a:pt x="2303629" y="199901"/>
              </a:lnTo>
              <a:lnTo>
                <a:pt x="2303629" y="399803"/>
              </a:lnTo>
            </a:path>
          </a:pathLst>
        </a:cu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6DC7-E18A-41EC-9D73-A854C16B8819}">
      <dsp:nvSpPr>
        <dsp:cNvPr id="0" name=""/>
        <dsp:cNvSpPr/>
      </dsp:nvSpPr>
      <dsp:spPr>
        <a:xfrm>
          <a:off x="3515042" y="847223"/>
          <a:ext cx="91440" cy="399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9803"/>
              </a:lnTo>
            </a:path>
          </a:pathLst>
        </a:cu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69A7B-636E-456E-803E-16B0C28A6B07}">
      <dsp:nvSpPr>
        <dsp:cNvPr id="0" name=""/>
        <dsp:cNvSpPr/>
      </dsp:nvSpPr>
      <dsp:spPr>
        <a:xfrm>
          <a:off x="1257133" y="847223"/>
          <a:ext cx="2303629" cy="399803"/>
        </a:xfrm>
        <a:custGeom>
          <a:avLst/>
          <a:gdLst/>
          <a:ahLst/>
          <a:cxnLst/>
          <a:rect l="0" t="0" r="0" b="0"/>
          <a:pathLst>
            <a:path>
              <a:moveTo>
                <a:pt x="2303629" y="0"/>
              </a:moveTo>
              <a:lnTo>
                <a:pt x="2303629" y="199901"/>
              </a:lnTo>
              <a:lnTo>
                <a:pt x="0" y="199901"/>
              </a:lnTo>
              <a:lnTo>
                <a:pt x="0" y="399803"/>
              </a:lnTo>
            </a:path>
          </a:pathLst>
        </a:custGeom>
        <a:noFill/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4081E1-E986-4777-BC36-21164C70857B}">
      <dsp:nvSpPr>
        <dsp:cNvPr id="0" name=""/>
        <dsp:cNvSpPr/>
      </dsp:nvSpPr>
      <dsp:spPr>
        <a:xfrm>
          <a:off x="866116" y="11"/>
          <a:ext cx="5389292" cy="847211"/>
        </a:xfrm>
        <a:prstGeom prst="rect">
          <a:avLst/>
        </a:prstGeom>
        <a:solidFill>
          <a:srgbClr val="282B5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chemeClr val="bg1"/>
              </a:solidFill>
              <a:latin typeface="Lato" panose="020F0502020204030203" pitchFamily="34" charset="-18"/>
            </a:rPr>
            <a:t>S</a:t>
          </a:r>
          <a:r>
            <a:rPr lang="en-GB" sz="1600" b="1" kern="1200" dirty="0">
              <a:solidFill>
                <a:schemeClr val="bg1"/>
              </a:solidFill>
              <a:latin typeface="Lato" panose="020F0502020204030203" pitchFamily="34" charset="-18"/>
            </a:rPr>
            <a:t>.I.N.N.</a:t>
          </a:r>
          <a:r>
            <a:rPr lang="pl-PL" sz="1600" b="1" kern="1200" dirty="0">
              <a:solidFill>
                <a:schemeClr val="bg1"/>
              </a:solidFill>
              <a:latin typeface="Lato" panose="020F0502020204030203" pitchFamily="34" charset="-18"/>
            </a:rPr>
            <a:t> przekazuje równocześnie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(nie później niż w terminie 60 dni od zakończenia</a:t>
          </a:r>
          <a:b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</a:b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każdego kwartału roku obrotowego)  </a:t>
          </a:r>
        </a:p>
      </dsp:txBody>
      <dsp:txXfrm>
        <a:off x="866116" y="11"/>
        <a:ext cx="5389292" cy="847211"/>
      </dsp:txXfrm>
    </dsp:sp>
    <dsp:sp modelId="{AA1EC9B5-5DE1-4E71-9367-CDBDF3D81E1F}">
      <dsp:nvSpPr>
        <dsp:cNvPr id="0" name=""/>
        <dsp:cNvSpPr/>
      </dsp:nvSpPr>
      <dsp:spPr>
        <a:xfrm>
          <a:off x="305220" y="1247027"/>
          <a:ext cx="1903825" cy="485608"/>
        </a:xfrm>
        <a:prstGeom prst="rect">
          <a:avLst/>
        </a:prstGeom>
        <a:solidFill>
          <a:srgbClr val="282B5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Komisji Nadzoru Finansowego</a:t>
          </a:r>
        </a:p>
      </dsp:txBody>
      <dsp:txXfrm>
        <a:off x="305220" y="1247027"/>
        <a:ext cx="1903825" cy="485608"/>
      </dsp:txXfrm>
    </dsp:sp>
    <dsp:sp modelId="{1231B2CE-640A-455B-9859-F713BE1F87FA}">
      <dsp:nvSpPr>
        <dsp:cNvPr id="0" name=""/>
        <dsp:cNvSpPr/>
      </dsp:nvSpPr>
      <dsp:spPr>
        <a:xfrm>
          <a:off x="2608849" y="1247027"/>
          <a:ext cx="1903825" cy="473015"/>
        </a:xfrm>
        <a:prstGeom prst="rect">
          <a:avLst/>
        </a:prstGeom>
        <a:solidFill>
          <a:srgbClr val="282B5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spółce prowadzącej</a:t>
          </a:r>
          <a:b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</a:b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rynek regulowany</a:t>
          </a:r>
        </a:p>
      </dsp:txBody>
      <dsp:txXfrm>
        <a:off x="2608849" y="1247027"/>
        <a:ext cx="1903825" cy="473015"/>
      </dsp:txXfrm>
    </dsp:sp>
    <dsp:sp modelId="{B11BDE5A-2A9C-4BF1-A447-A51C4F7E6931}">
      <dsp:nvSpPr>
        <dsp:cNvPr id="0" name=""/>
        <dsp:cNvSpPr/>
      </dsp:nvSpPr>
      <dsp:spPr>
        <a:xfrm>
          <a:off x="4912478" y="1247027"/>
          <a:ext cx="1903825" cy="498650"/>
        </a:xfrm>
        <a:prstGeom prst="rect">
          <a:avLst/>
        </a:prstGeom>
        <a:solidFill>
          <a:srgbClr val="282B5E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solidFill>
                <a:schemeClr val="bg1"/>
              </a:solidFill>
              <a:latin typeface="Lato" panose="020F0502020204030203" pitchFamily="34" charset="-18"/>
            </a:rPr>
            <a:t>do </a:t>
          </a:r>
          <a:r>
            <a:rPr lang="pl-PL" sz="1400" kern="1200" dirty="0">
              <a:solidFill>
                <a:schemeClr val="bg1"/>
              </a:solidFill>
              <a:latin typeface="Lato" panose="020F0502020204030203" pitchFamily="34" charset="-18"/>
            </a:rPr>
            <a:t>publicznej wiadomości</a:t>
          </a:r>
        </a:p>
      </dsp:txBody>
      <dsp:txXfrm>
        <a:off x="4912478" y="1247027"/>
        <a:ext cx="1903825" cy="498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D0C18-51AE-4B36-B502-A47DD0E32F98}" type="datetimeFigureOut">
              <a:rPr lang="pl-PL" smtClean="0"/>
              <a:t>2024-04-02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82138"/>
            <a:ext cx="29464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82138"/>
            <a:ext cx="2946400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70DBE-2E28-4D80-8DCE-D6904D3498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51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2024-04-02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803934"/>
            <a:ext cx="543814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81358"/>
            <a:ext cx="2945659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961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474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124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466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272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0350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8933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463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586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375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64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166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agłówk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2F01-D31A-7045-8085-7300E847460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68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092" r="52286" b="12092"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>
                <a:latin typeface="Lato" panose="020F0502020204030203" pitchFamily="34" charset="-18"/>
              </a:defRPr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2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2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2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2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800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240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2000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Lato" panose="020F0502020204030203" pitchFamily="3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6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6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6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6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4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4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4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4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6" t="15108" r="-213" b="40647"/>
          <a:stretch/>
        </p:blipFill>
        <p:spPr>
          <a:xfrm>
            <a:off x="0" y="0"/>
            <a:ext cx="5887453" cy="39463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12" r:id="rId7"/>
    <p:sldLayoutId id="2147483713" r:id="rId8"/>
    <p:sldLayoutId id="2147483683" r:id="rId9"/>
    <p:sldLayoutId id="2147483684" r:id="rId10"/>
    <p:sldLayoutId id="2147483685" r:id="rId11"/>
    <p:sldLayoutId id="2147483686" r:id="rId12"/>
    <p:sldLayoutId id="2147483692" r:id="rId13"/>
    <p:sldLayoutId id="2147483726" r:id="rId14"/>
    <p:sldLayoutId id="2147483693" r:id="rId15"/>
    <p:sldLayoutId id="2147483727" r:id="rId16"/>
    <p:sldLayoutId id="2147483722" r:id="rId17"/>
    <p:sldLayoutId id="2147483728" r:id="rId18"/>
    <p:sldLayoutId id="2147483710" r:id="rId19"/>
    <p:sldLayoutId id="2147483703" r:id="rId20"/>
    <p:sldLayoutId id="2147483723" r:id="rId21"/>
    <p:sldLayoutId id="2147483690" r:id="rId22"/>
    <p:sldLayoutId id="2147483691" r:id="rId23"/>
    <p:sldLayoutId id="2147483708" r:id="rId24"/>
    <p:sldLayoutId id="2147483694" r:id="rId25"/>
    <p:sldLayoutId id="2147483725" r:id="rId26"/>
    <p:sldLayoutId id="2147483696" r:id="rId27"/>
    <p:sldLayoutId id="2147483711" r:id="rId28"/>
    <p:sldLayoutId id="2147483715" r:id="rId29"/>
    <p:sldLayoutId id="2147483724" r:id="rId30"/>
    <p:sldLayoutId id="2147483695" r:id="rId31"/>
    <p:sldLayoutId id="2147483697" r:id="rId32"/>
    <p:sldLayoutId id="2147483709" r:id="rId33"/>
    <p:sldLayoutId id="2147483714" r:id="rId34"/>
    <p:sldLayoutId id="2147483717" r:id="rId35"/>
    <p:sldLayoutId id="2147483719" r:id="rId36"/>
    <p:sldLayoutId id="2147483718" r:id="rId37"/>
    <p:sldLayoutId id="2147483689" r:id="rId38"/>
    <p:sldLayoutId id="2147483720" r:id="rId39"/>
    <p:sldLayoutId id="2147483721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Lato" panose="020F0502020204030203" pitchFamily="34" charset="-18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S.I.N.N. – Spółki inwestujące</a:t>
            </a:r>
            <a:br>
              <a:rPr lang="pl-PL" dirty="0"/>
            </a:br>
            <a:r>
              <a:rPr lang="pl-PL" dirty="0"/>
              <a:t>w najem nieruchomości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FDEBA55-958F-6D40-84F8-8C905260EC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7515532" cy="1518290"/>
          </a:xfrm>
        </p:spPr>
        <p:txBody>
          <a:bodyPr/>
          <a:lstStyle/>
          <a:p>
            <a:r>
              <a:rPr lang="pl-PL" b="1" dirty="0"/>
              <a:t>Polskie REIT-y – nowe perspektywy dla rynku nieruchomości, inwestorów i polskiej gospodarki</a:t>
            </a:r>
          </a:p>
        </p:txBody>
      </p:sp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0A3C58-8821-7D4F-969C-9E448FF9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4"/>
            <a:ext cx="10370368" cy="1325563"/>
          </a:xfrm>
        </p:spPr>
        <p:txBody>
          <a:bodyPr/>
          <a:lstStyle/>
          <a:p>
            <a:r>
              <a:rPr lang="pl-PL" dirty="0">
                <a:solidFill>
                  <a:srgbClr val="282B5E"/>
                </a:solidFill>
              </a:rPr>
              <a:t>S.I.N.N.-y </a:t>
            </a:r>
            <a:br>
              <a:rPr lang="pl-PL" dirty="0">
                <a:solidFill>
                  <a:srgbClr val="282B5E"/>
                </a:solidFill>
              </a:rPr>
            </a:br>
            <a:r>
              <a:rPr lang="pl-PL" dirty="0">
                <a:solidFill>
                  <a:srgbClr val="282B5E"/>
                </a:solidFill>
              </a:rPr>
              <a:t>obowiązki rejestrowe i informacyjne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941BA8-69A8-254F-9361-68AAD8EA1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44824"/>
            <a:ext cx="10370368" cy="360040"/>
          </a:xfrm>
        </p:spPr>
        <p:txBody>
          <a:bodyPr/>
          <a:lstStyle/>
          <a:p>
            <a:r>
              <a:rPr lang="pl-PL" b="1" dirty="0"/>
              <a:t>Rejestr spółek typu S.I.N.N. prowadzi Komisja Nadzoru Finansowego (KNF).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4CE392ED-FA6F-102F-C2D2-002C952667F9}"/>
              </a:ext>
            </a:extLst>
          </p:cNvPr>
          <p:cNvSpPr txBox="1">
            <a:spLocks/>
          </p:cNvSpPr>
          <p:nvPr/>
        </p:nvSpPr>
        <p:spPr>
          <a:xfrm>
            <a:off x="838200" y="4437112"/>
            <a:ext cx="10370368" cy="1976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Informacje dotyczące prowadzonej działalności, w szczególności:</a:t>
            </a:r>
          </a:p>
          <a:p>
            <a:pPr marL="171450" indent="-171450">
              <a:spcAft>
                <a:spcPts val="60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udział nieruchomości w aktywach spółki;</a:t>
            </a:r>
          </a:p>
          <a:p>
            <a:pPr marL="171450" indent="-171450">
              <a:spcAft>
                <a:spcPts val="60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poziom uzyskiwanych przychodów z najmu;</a:t>
            </a:r>
          </a:p>
          <a:p>
            <a:pPr marL="171450" indent="-171450">
              <a:spcAft>
                <a:spcPts val="60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wykaz nieruchomości (wielkość wynajętej powierzchni, średnie stawki czynszu, </a:t>
            </a:r>
            <a:br>
              <a:rPr lang="pl-PL" sz="1200" dirty="0"/>
            </a:br>
            <a:r>
              <a:rPr lang="pl-PL" sz="1200" dirty="0"/>
              <a:t>liczba umów najmu, wielkość zaległości czynszowych);</a:t>
            </a:r>
          </a:p>
          <a:p>
            <a:pPr marL="171450" indent="-171450">
              <a:spcAft>
                <a:spcPts val="60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poziom zobowiązań zwrotnych.</a:t>
            </a:r>
          </a:p>
        </p:txBody>
      </p:sp>
      <p:graphicFrame>
        <p:nvGraphicFramePr>
          <p:cNvPr id="5" name="Symbol zastępczy zawartości 3">
            <a:extLst>
              <a:ext uri="{FF2B5EF4-FFF2-40B4-BE49-F238E27FC236}">
                <a16:creationId xmlns:a16="http://schemas.microsoft.com/office/drawing/2014/main" id="{20FF9565-D231-2403-44C9-EAFDADD7AF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125573"/>
              </p:ext>
            </p:extLst>
          </p:nvPr>
        </p:nvGraphicFramePr>
        <p:xfrm>
          <a:off x="2535237" y="2448143"/>
          <a:ext cx="7121525" cy="1745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537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9420AC3-1CD4-DC46-9961-1D4DDD69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212" y="3135142"/>
            <a:ext cx="6060051" cy="2564278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pl-PL" sz="1600" b="1" dirty="0"/>
              <a:t>Opodatkowanie spółki typu S.I.N.N. – podatkowe korzyści:</a:t>
            </a:r>
          </a:p>
          <a:p>
            <a:pPr marL="171450" indent="-171450">
              <a:spcAft>
                <a:spcPts val="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odroczony do dnia wypłaty dywidendy moment wystąpienia obowiązku podatkowego</a:t>
            </a:r>
          </a:p>
          <a:p>
            <a:pPr marL="171450" indent="-171450">
              <a:spcAft>
                <a:spcPts val="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brak obowiązku wpłaty zaliczek na podatek CIT</a:t>
            </a:r>
          </a:p>
          <a:p>
            <a:pPr marL="171450" indent="-171450">
              <a:spcAft>
                <a:spcPts val="0"/>
              </a:spcAft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stawka podatku 10% (bez kosztu amortyzacji E.T.R ok 20%)</a:t>
            </a:r>
          </a:p>
          <a:p>
            <a:pPr>
              <a:spcAft>
                <a:spcPts val="0"/>
              </a:spcAft>
              <a:buClr>
                <a:srgbClr val="FF5050"/>
              </a:buClr>
            </a:pPr>
            <a:br>
              <a:rPr lang="pl-PL" sz="1200" dirty="0"/>
            </a:br>
            <a:r>
              <a:rPr lang="pl-PL" sz="1600" b="1" dirty="0"/>
              <a:t>Zwolnienie od CIT i PIT inwestorów spółki typu S.I.N.N. z tytułu wypłaconej dywidendy: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200" dirty="0"/>
              <a:t>0% podatku CIT i PIT</a:t>
            </a:r>
          </a:p>
        </p:txBody>
      </p:sp>
      <p:sp>
        <p:nvSpPr>
          <p:cNvPr id="6" name="pole tekstowe 12">
            <a:extLst>
              <a:ext uri="{FF2B5EF4-FFF2-40B4-BE49-F238E27FC236}">
                <a16:creationId xmlns:a16="http://schemas.microsoft.com/office/drawing/2014/main" id="{202DB910-0B64-2555-7A55-7DCEDF3A2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7" y="188640"/>
            <a:ext cx="2091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Dochód spółki typu S.I.N.N.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z najmu  </a:t>
            </a:r>
            <a: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= przychody</a:t>
            </a:r>
            <a:b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z najmu minus koszty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(bez kosztów amortyzacji)</a:t>
            </a:r>
            <a:endParaRPr lang="pl-PL" altLang="pl-PL" sz="1200" b="1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D4B4C884-ADA7-B741-7B8F-A6C6C95DF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6" y="1303679"/>
            <a:ext cx="370461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Opodatkowanie dochodów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spółki typu S.I.N.N.:</a:t>
            </a:r>
          </a:p>
          <a:p>
            <a:pPr marL="171450" indent="-79375" eaLnBrk="1" hangingPunct="1">
              <a:spcBef>
                <a:spcPct val="0"/>
              </a:spcBef>
              <a:buClr>
                <a:srgbClr val="FF5050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z najmu – 10% CIT (E.T.R. – 20%)</a:t>
            </a:r>
          </a:p>
          <a:p>
            <a:pPr marL="171450" indent="-79375" eaLnBrk="1" hangingPunct="1">
              <a:spcBef>
                <a:spcPct val="0"/>
              </a:spcBef>
              <a:buClr>
                <a:srgbClr val="FF5050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pozostałe – 19% CIT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pl-PL" altLang="pl-PL" sz="1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rgbClr val="FF5050"/>
                </a:solidFill>
                <a:latin typeface="Lato" panose="020F0502020204030203" pitchFamily="34" charset="-18"/>
              </a:rPr>
              <a:t>Obowiązek podatkowy powstaje w momencie wypłaty dywidendy dla inwestora spółki typu S.I.N.N.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F1FF9D2F-8FE3-BAF8-4462-F1C6F0715BB9}"/>
              </a:ext>
            </a:extLst>
          </p:cNvPr>
          <p:cNvCxnSpPr/>
          <p:nvPr/>
        </p:nvCxnSpPr>
        <p:spPr>
          <a:xfrm>
            <a:off x="713699" y="1164848"/>
            <a:ext cx="2448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zaokrąglony 26">
            <a:extLst>
              <a:ext uri="{FF2B5EF4-FFF2-40B4-BE49-F238E27FC236}">
                <a16:creationId xmlns:a16="http://schemas.microsoft.com/office/drawing/2014/main" id="{65490736-F999-7C8B-5D81-A3803758F380}"/>
              </a:ext>
            </a:extLst>
          </p:cNvPr>
          <p:cNvSpPr/>
          <p:nvPr/>
        </p:nvSpPr>
        <p:spPr>
          <a:xfrm>
            <a:off x="3418685" y="648986"/>
            <a:ext cx="1188000" cy="1188000"/>
          </a:xfrm>
          <a:prstGeom prst="roundRect">
            <a:avLst>
              <a:gd name="adj" fmla="val 0"/>
            </a:avLst>
          </a:prstGeom>
          <a:solidFill>
            <a:srgbClr val="628EC5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b="1" dirty="0">
                <a:solidFill>
                  <a:schemeClr val="bg1"/>
                </a:solidFill>
                <a:latin typeface="Lato" panose="020F0502020204030203" pitchFamily="34" charset="-18"/>
              </a:rPr>
              <a:t>S.I.N.N.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6D12D9B2-0BDD-545A-3CB9-B653B241B6FA}"/>
              </a:ext>
            </a:extLst>
          </p:cNvPr>
          <p:cNvCxnSpPr/>
          <p:nvPr/>
        </p:nvCxnSpPr>
        <p:spPr>
          <a:xfrm>
            <a:off x="4743683" y="1164848"/>
            <a:ext cx="1440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zaokrąglony 28">
            <a:extLst>
              <a:ext uri="{FF2B5EF4-FFF2-40B4-BE49-F238E27FC236}">
                <a16:creationId xmlns:a16="http://schemas.microsoft.com/office/drawing/2014/main" id="{FC1EF401-B313-423A-3131-1C40B6FA1E2A}"/>
              </a:ext>
            </a:extLst>
          </p:cNvPr>
          <p:cNvSpPr/>
          <p:nvPr/>
        </p:nvSpPr>
        <p:spPr>
          <a:xfrm>
            <a:off x="6312855" y="648986"/>
            <a:ext cx="1188000" cy="1188000"/>
          </a:xfrm>
          <a:prstGeom prst="roundRect">
            <a:avLst>
              <a:gd name="adj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Inwestor </a:t>
            </a: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(akcjonariusz)</a:t>
            </a:r>
            <a:b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endParaRPr lang="pl-PL" sz="1200" dirty="0">
              <a:solidFill>
                <a:schemeClr val="bg1"/>
              </a:solidFill>
              <a:latin typeface="Lato" panose="020F0502020204030203" pitchFamily="34" charset="-18"/>
            </a:endParaRPr>
          </a:p>
          <a:p>
            <a:pPr algn="ctr">
              <a:defRPr/>
            </a:pP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Podatnik</a:t>
            </a:r>
            <a:b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</a:rPr>
              <a:t>CIT lub PIT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A0057C9-33D7-0C39-00F3-657DBF67A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758" y="742638"/>
            <a:ext cx="1994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Dywidenda</a:t>
            </a:r>
            <a:endParaRPr lang="pl-PL" altLang="pl-PL" sz="1100" b="1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sp>
        <p:nvSpPr>
          <p:cNvPr id="14" name="pole tekstowe 2">
            <a:extLst>
              <a:ext uri="{FF2B5EF4-FFF2-40B4-BE49-F238E27FC236}">
                <a16:creationId xmlns:a16="http://schemas.microsoft.com/office/drawing/2014/main" id="{702CDD35-A6E6-C8FD-1769-262BD23A4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758" y="1303679"/>
            <a:ext cx="1536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Podatek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0% CIT i PIT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od wypłaconej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przez spółkę typu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S.I.N.N. dywidendy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E796A1E2-2DFB-4F23-F01D-C194C0C181E4}"/>
              </a:ext>
            </a:extLst>
          </p:cNvPr>
          <p:cNvSpPr/>
          <p:nvPr/>
        </p:nvSpPr>
        <p:spPr>
          <a:xfrm>
            <a:off x="510423" y="5401817"/>
            <a:ext cx="5441562" cy="1267543"/>
          </a:xfrm>
          <a:prstGeom prst="rect">
            <a:avLst/>
          </a:prstGeom>
          <a:solidFill>
            <a:srgbClr val="282B5E"/>
          </a:solidFill>
          <a:ln w="12700">
            <a:noFill/>
          </a:ln>
        </p:spPr>
        <p:txBody>
          <a:bodyPr wrap="square" tIns="0" anchor="ctr">
            <a:noAutofit/>
          </a:bodyPr>
          <a:lstStyle/>
          <a:p>
            <a:pPr marL="88900">
              <a:lnSpc>
                <a:spcPct val="125000"/>
              </a:lnSpc>
              <a:spcAft>
                <a:spcPts val="300"/>
              </a:spcAft>
            </a:pP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Z uwagi na przyjęte w ustawie rozwiązanie, przewidujące możliwość posiadania przez inwestora </a:t>
            </a:r>
            <a:r>
              <a:rPr lang="pl-PL" sz="1200" spc="-30" dirty="0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powyżej 10% akcji spółki typu S.I.N.N., projektowane zasady opodatkowania zapobiegają podwójnemu </a:t>
            </a: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nieopodatkowaniu dochodów uzyskiwanych przez S.I.N.N. (dyrektywa </a:t>
            </a:r>
            <a:r>
              <a:rPr lang="pl-PL" sz="1200" dirty="0" err="1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Parent</a:t>
            </a: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 </a:t>
            </a:r>
            <a:r>
              <a:rPr lang="pl-PL" sz="1200" dirty="0" err="1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Subsidiary</a:t>
            </a:r>
            <a:r>
              <a:rPr lang="pl-PL" sz="1200" dirty="0">
                <a:solidFill>
                  <a:schemeClr val="bg1"/>
                </a:solidFill>
                <a:latin typeface="Lato" panose="020F0502020204030203" pitchFamily="34" charset="-18"/>
                <a:ea typeface="Kozuka Gothic Pr6N B" panose="020B0800000000000000" pitchFamily="34" charset="-128"/>
              </a:rPr>
              <a:t>).</a:t>
            </a:r>
          </a:p>
        </p:txBody>
      </p:sp>
      <p:pic>
        <p:nvPicPr>
          <p:cNvPr id="3" name="Obraz 2" descr="Obraz zawierający budynek, Budynek komercyjny, niebo, Wieżowiec&#10;&#10;Opis wygenerowany automatycznie">
            <a:extLst>
              <a:ext uri="{FF2B5EF4-FFF2-40B4-BE49-F238E27FC236}">
                <a16:creationId xmlns:a16="http://schemas.microsoft.com/office/drawing/2014/main" id="{7D9AAF13-BE1E-438E-7211-2E8C9831D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88" r="26536"/>
          <a:stretch/>
        </p:blipFill>
        <p:spPr>
          <a:xfrm>
            <a:off x="7976963" y="2319343"/>
            <a:ext cx="3704614" cy="43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0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9420AC3-1CD4-DC46-9961-1D4DDD698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77" y="3717032"/>
            <a:ext cx="6060051" cy="249198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pl-PL" sz="1600" b="1" dirty="0"/>
              <a:t>Zwolnione od podatku CIT są dochody spółki zależnej, uzyskane z najmu nieruchomości lub ze zbycia nieruchomości – w części, w jakiej nie później niż do upływu 9 miesięcy po zakończeniu roku podatkowego zostaną wypłacone na rzecz spółki typu S.I.N.N. tytułem dywidendy.</a:t>
            </a:r>
          </a:p>
          <a:p>
            <a:pPr>
              <a:spcAft>
                <a:spcPts val="0"/>
              </a:spcAft>
            </a:pPr>
            <a:endParaRPr lang="pl-PL" sz="1600" b="1" dirty="0"/>
          </a:p>
          <a:p>
            <a:pPr>
              <a:spcAft>
                <a:spcPts val="0"/>
              </a:spcAft>
            </a:pPr>
            <a:r>
              <a:rPr lang="pl-PL" sz="1600" b="1" dirty="0"/>
              <a:t>Pozostałe dochody spółki zależnej opodatkowane są na zasadach ogólnych.</a:t>
            </a:r>
          </a:p>
        </p:txBody>
      </p:sp>
      <p:sp>
        <p:nvSpPr>
          <p:cNvPr id="6" name="pole tekstowe 12">
            <a:extLst>
              <a:ext uri="{FF2B5EF4-FFF2-40B4-BE49-F238E27FC236}">
                <a16:creationId xmlns:a16="http://schemas.microsoft.com/office/drawing/2014/main" id="{202DB910-0B64-2555-7A55-7DCEDF3A2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7" y="485305"/>
            <a:ext cx="2091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Dochody spółki zależnej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z najmu nieruchomości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i ze zbycia nieruchomości </a:t>
            </a: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D4B4C884-ADA7-B741-7B8F-A6C6C95DF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76" y="1415678"/>
            <a:ext cx="37046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bg1"/>
                </a:solidFill>
                <a:latin typeface="Lato" panose="020F0502020204030203" pitchFamily="34" charset="-18"/>
              </a:rPr>
              <a:t>0% CIT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jeżeli w określonym terminie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zostanie wypłacona dywidenda</a:t>
            </a:r>
            <a:b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</a:b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dla spółki typu S.I.N.N.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F1FF9D2F-8FE3-BAF8-4462-F1C6F0715BB9}"/>
              </a:ext>
            </a:extLst>
          </p:cNvPr>
          <p:cNvCxnSpPr/>
          <p:nvPr/>
        </p:nvCxnSpPr>
        <p:spPr>
          <a:xfrm>
            <a:off x="713699" y="1276847"/>
            <a:ext cx="2448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zaokrąglony 26">
            <a:extLst>
              <a:ext uri="{FF2B5EF4-FFF2-40B4-BE49-F238E27FC236}">
                <a16:creationId xmlns:a16="http://schemas.microsoft.com/office/drawing/2014/main" id="{65490736-F999-7C8B-5D81-A3803758F380}"/>
              </a:ext>
            </a:extLst>
          </p:cNvPr>
          <p:cNvSpPr/>
          <p:nvPr/>
        </p:nvSpPr>
        <p:spPr>
          <a:xfrm>
            <a:off x="3418685" y="760985"/>
            <a:ext cx="1188000" cy="1188000"/>
          </a:xfrm>
          <a:prstGeom prst="roundRect">
            <a:avLst>
              <a:gd name="adj" fmla="val 0"/>
            </a:avLst>
          </a:prstGeom>
          <a:solidFill>
            <a:srgbClr val="FF5050"/>
          </a:solidFill>
          <a:ln>
            <a:noFill/>
          </a:ln>
          <a:effectLst>
            <a:softEdge rad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b="1" dirty="0">
                <a:solidFill>
                  <a:schemeClr val="bg1"/>
                </a:solidFill>
                <a:latin typeface="Lato" panose="020F0502020204030203" pitchFamily="34" charset="-18"/>
              </a:rPr>
              <a:t>Spółka zależna</a:t>
            </a: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6D12D9B2-0BDD-545A-3CB9-B653B241B6FA}"/>
              </a:ext>
            </a:extLst>
          </p:cNvPr>
          <p:cNvCxnSpPr/>
          <p:nvPr/>
        </p:nvCxnSpPr>
        <p:spPr>
          <a:xfrm>
            <a:off x="4743683" y="1276847"/>
            <a:ext cx="14400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zaokrąglony 28">
            <a:extLst>
              <a:ext uri="{FF2B5EF4-FFF2-40B4-BE49-F238E27FC236}">
                <a16:creationId xmlns:a16="http://schemas.microsoft.com/office/drawing/2014/main" id="{FC1EF401-B313-423A-3131-1C40B6FA1E2A}"/>
              </a:ext>
            </a:extLst>
          </p:cNvPr>
          <p:cNvSpPr/>
          <p:nvPr/>
        </p:nvSpPr>
        <p:spPr>
          <a:xfrm>
            <a:off x="6312855" y="760985"/>
            <a:ext cx="1188000" cy="1188000"/>
          </a:xfrm>
          <a:prstGeom prst="roundRect">
            <a:avLst>
              <a:gd name="adj" fmla="val 0"/>
            </a:avLst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1600" b="1" dirty="0">
                <a:solidFill>
                  <a:schemeClr val="bg1"/>
                </a:solidFill>
                <a:latin typeface="Lato" panose="020F0502020204030203" pitchFamily="34" charset="-18"/>
              </a:rPr>
              <a:t>S.I.N.N.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A0057C9-33D7-0C39-00F3-657DBF67A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758" y="854637"/>
            <a:ext cx="19945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Lato" panose="020F0502020204030203" pitchFamily="34" charset="-18"/>
              </a:rPr>
              <a:t>Dywidenda</a:t>
            </a:r>
            <a:endParaRPr lang="pl-PL" altLang="pl-PL" sz="1100" b="1" dirty="0">
              <a:solidFill>
                <a:schemeClr val="bg1"/>
              </a:solidFill>
              <a:latin typeface="Lato" panose="020F0502020204030203" pitchFamily="34" charset="-18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B8086EF3-7275-B4CE-01A9-E64395794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6280" y="3717032"/>
            <a:ext cx="1905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9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29D39-5509-8443-A307-18076D9F0A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Dziękuję za uwagę.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9FB0AA-D109-DF40-8C48-82BF4A9B8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464" y="3639938"/>
            <a:ext cx="4394508" cy="653158"/>
          </a:xfrm>
        </p:spPr>
        <p:txBody>
          <a:bodyPr>
            <a:normAutofit/>
          </a:bodyPr>
          <a:lstStyle/>
          <a:p>
            <a:r>
              <a:rPr lang="pl-PL" b="1" dirty="0"/>
              <a:t>Minister Jacek Tomczak</a:t>
            </a:r>
          </a:p>
        </p:txBody>
      </p:sp>
    </p:spTree>
    <p:extLst>
      <p:ext uri="{BB962C8B-B14F-4D97-AF65-F5344CB8AC3E}">
        <p14:creationId xmlns:p14="http://schemas.microsoft.com/office/powerpoint/2010/main" val="60727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5A389F-2641-0E31-84DE-4330F97D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S.I.N.N.-y (polskie REIT-y)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B88FFEA0-CE81-FAEF-078C-2297FCA5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403" y="2894154"/>
            <a:ext cx="3109461" cy="2407054"/>
          </a:xfrm>
        </p:spPr>
        <p:txBody>
          <a:bodyPr anchor="t" anchorCtr="0"/>
          <a:lstStyle/>
          <a:p>
            <a:pPr algn="ctr"/>
            <a:r>
              <a:rPr lang="pl-PL" dirty="0"/>
              <a:t>S.I.N.N. czyli spółka inwestująca</a:t>
            </a:r>
            <a:br>
              <a:rPr lang="pl-PL" dirty="0"/>
            </a:br>
            <a:r>
              <a:rPr lang="pl-PL" dirty="0"/>
              <a:t>w najem nieruchomości</a:t>
            </a:r>
            <a:br>
              <a:rPr lang="pl-PL" dirty="0"/>
            </a:br>
            <a:r>
              <a:rPr lang="pl-PL" dirty="0"/>
              <a:t>(ang. REIT – Real </a:t>
            </a:r>
            <a:r>
              <a:rPr lang="pl-PL" dirty="0" err="1"/>
              <a:t>Estate</a:t>
            </a:r>
            <a:r>
              <a:rPr lang="pl-PL" dirty="0"/>
              <a:t> Investment Trust) to wehikuł wspólnego inwestowania na rynku nieruchomości na wynajem – spółka akcyjna</a:t>
            </a:r>
          </a:p>
        </p:txBody>
      </p:sp>
      <p:sp>
        <p:nvSpPr>
          <p:cNvPr id="19" name="Symbol zastępczy tekstu 5">
            <a:extLst>
              <a:ext uri="{FF2B5EF4-FFF2-40B4-BE49-F238E27FC236}">
                <a16:creationId xmlns:a16="http://schemas.microsoft.com/office/drawing/2014/main" id="{4510F770-B444-2048-BE62-23AF954E5DDA}"/>
              </a:ext>
            </a:extLst>
          </p:cNvPr>
          <p:cNvSpPr txBox="1">
            <a:spLocks/>
          </p:cNvSpPr>
          <p:nvPr/>
        </p:nvSpPr>
        <p:spPr>
          <a:xfrm>
            <a:off x="4541269" y="2894154"/>
            <a:ext cx="3109461" cy="2407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Umożliwiają inwestorom</a:t>
            </a:r>
            <a:br>
              <a:rPr lang="pl-PL" dirty="0"/>
            </a:br>
            <a:r>
              <a:rPr lang="pl-PL" dirty="0"/>
              <a:t>czerpanie korzyści</a:t>
            </a:r>
            <a:br>
              <a:rPr lang="pl-PL" dirty="0"/>
            </a:br>
            <a:r>
              <a:rPr lang="pl-PL" dirty="0"/>
              <a:t>z inwestycji na rynku nieruchomości, tak jakby inwestycje były dokonywane bezpośrednio w nieruchomości,</a:t>
            </a:r>
            <a:br>
              <a:rPr lang="pl-PL" dirty="0"/>
            </a:br>
            <a:r>
              <a:rPr lang="pl-PL" dirty="0"/>
              <a:t>przy jednoczesnym ograniczeniu części </a:t>
            </a:r>
            <a:r>
              <a:rPr lang="pl-PL" dirty="0" err="1"/>
              <a:t>ryzyk</a:t>
            </a:r>
            <a:r>
              <a:rPr lang="pl-PL" dirty="0"/>
              <a:t> z tym związanych</a:t>
            </a:r>
          </a:p>
        </p:txBody>
      </p:sp>
      <p:sp>
        <p:nvSpPr>
          <p:cNvPr id="20" name="Symbol zastępczy tekstu 5">
            <a:extLst>
              <a:ext uri="{FF2B5EF4-FFF2-40B4-BE49-F238E27FC236}">
                <a16:creationId xmlns:a16="http://schemas.microsoft.com/office/drawing/2014/main" id="{3E860B59-3F00-86F8-442C-8835C3A54644}"/>
              </a:ext>
            </a:extLst>
          </p:cNvPr>
          <p:cNvSpPr txBox="1">
            <a:spLocks/>
          </p:cNvSpPr>
          <p:nvPr/>
        </p:nvSpPr>
        <p:spPr>
          <a:xfrm>
            <a:off x="8245927" y="2894154"/>
            <a:ext cx="3109461" cy="2407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/>
              <a:t>Budowanie zasobności inwestorów indywidualnych</a:t>
            </a:r>
            <a:br>
              <a:rPr lang="pl-PL" dirty="0"/>
            </a:br>
            <a:r>
              <a:rPr lang="pl-PL" dirty="0"/>
              <a:t>– znoszą bariery wejścia</a:t>
            </a:r>
            <a:br>
              <a:rPr lang="pl-PL" dirty="0"/>
            </a:br>
            <a:r>
              <a:rPr lang="pl-PL" dirty="0"/>
              <a:t>na rynek nieruchomości, ograniczają ryzyka koncentracji</a:t>
            </a:r>
            <a:br>
              <a:rPr lang="pl-PL" dirty="0"/>
            </a:br>
            <a:r>
              <a:rPr lang="pl-PL" dirty="0"/>
              <a:t>i zrównują sytuację podatkową</a:t>
            </a:r>
            <a:br>
              <a:rPr lang="pl-PL" dirty="0"/>
            </a:br>
            <a:r>
              <a:rPr lang="pl-PL" dirty="0"/>
              <a:t>drobnych inwestorów indywidualnych z dużymi instytucjonalnymi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00AD0981-9476-7DBD-54D6-38A64E785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9749" y="1760377"/>
            <a:ext cx="972499" cy="875249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1922EBCF-40BE-B4B6-F3FC-19DDA3AC8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1976" y="1759653"/>
            <a:ext cx="862314" cy="875249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D740520-A603-93E0-B387-A9B444CA4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07536" y="1749178"/>
            <a:ext cx="786241" cy="8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16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1719F7FB-1F02-0A4F-AF75-94AE1E2F0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69478"/>
            <a:ext cx="4523484" cy="1440161"/>
          </a:xfrm>
        </p:spPr>
        <p:txBody>
          <a:bodyPr/>
          <a:lstStyle/>
          <a:p>
            <a:r>
              <a:rPr lang="pl-PL" dirty="0"/>
              <a:t>Doświadczenia na świecie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42F3AE-07E3-5449-A393-233B35F522B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69478"/>
            <a:ext cx="4523484" cy="1440161"/>
          </a:xfrm>
        </p:spPr>
        <p:txBody>
          <a:bodyPr/>
          <a:lstStyle/>
          <a:p>
            <a:r>
              <a:rPr lang="pl-PL" dirty="0"/>
              <a:t>Kapitalizacja rynkowa REIT-ów</a:t>
            </a:r>
            <a:br>
              <a:rPr lang="pl-PL" dirty="0"/>
            </a:br>
            <a:r>
              <a:rPr lang="pl-PL" dirty="0"/>
              <a:t>w wybranych krajach Europy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597CC0-52EF-CA48-BBB7-5B6FE147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97671"/>
            <a:ext cx="4523484" cy="2376264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/>
              <a:t>Ponad 50 lat doświadczenia – obecne na globalnych rynkach od lat 60. XX w (pierwsze REIT-y na świecie w USA, pierwsze w Europie – w Holandii)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/>
              <a:t>REIT-y działają na wszystkich kontynentach, w 40 krajach świata, w tym we wszystkich krajach G7</a:t>
            </a:r>
            <a:br>
              <a:rPr lang="pl-PL" dirty="0"/>
            </a:br>
            <a:r>
              <a:rPr lang="pl-PL" dirty="0"/>
              <a:t>i 13 krajach w Europie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/>
              <a:t>Prawie 900 REIT-ów na świecie o łącznej kapitalizacji ~1,9 bln USD (2/3 przypada na USA)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BD61671-DABC-9221-E958-5FE121878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00868"/>
              </p:ext>
            </p:extLst>
          </p:nvPr>
        </p:nvGraphicFramePr>
        <p:xfrm>
          <a:off x="6960096" y="1925663"/>
          <a:ext cx="3847847" cy="27503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4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3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9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286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 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spc="-2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Kapitalizacja</a:t>
                      </a:r>
                      <a:r>
                        <a:rPr lang="pl-PL" sz="1100" b="1" u="none" strike="noStrike" spc="-20" baseline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100" b="1" u="none" strike="noStrike" spc="-2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rynkowa</a:t>
                      </a:r>
                      <a:br>
                        <a:rPr lang="pl-PL" sz="1100" b="1" u="none" strike="noStrike" spc="-2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</a:br>
                      <a:r>
                        <a:rPr lang="pl-PL" sz="900" b="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(mld</a:t>
                      </a:r>
                      <a:r>
                        <a:rPr lang="pl-PL" sz="9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 EUR)</a:t>
                      </a:r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 </a:t>
                      </a:r>
                      <a:endParaRPr lang="pl-PL" sz="90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Liczba</a:t>
                      </a:r>
                      <a:b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</a:b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REIT-ów</a:t>
                      </a:r>
                      <a:b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</a:b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Rok</a:t>
                      </a:r>
                      <a:b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</a:b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wprowadzenia</a:t>
                      </a:r>
                      <a:b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</a:br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 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spc="-10" baseline="0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Wlk. Brytania</a:t>
                      </a:r>
                      <a:endParaRPr lang="pl-PL" sz="1150" b="1" i="0" u="none" strike="noStrike" spc="-10" baseline="0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56,6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36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2007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Francja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49,4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33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2003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Holandia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29,1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5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1969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Belgia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11,0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17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1995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Hiszpania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7,8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5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2009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Niemcy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2,8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4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2007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Irlandia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2,4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3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2013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260">
                <a:tc>
                  <a:txBody>
                    <a:bodyPr/>
                    <a:lstStyle/>
                    <a:p>
                      <a:pPr marL="93663" indent="0" algn="l" fontAlgn="b"/>
                      <a:r>
                        <a:rPr lang="pl-PL" sz="115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Bułgaria</a:t>
                      </a:r>
                      <a:endParaRPr lang="pl-PL" sz="115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0,9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53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50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-18"/>
                          <a:cs typeface="Arial" panose="020B0604020202020204" pitchFamily="34" charset="0"/>
                        </a:rPr>
                        <a:t>2004</a:t>
                      </a:r>
                      <a:endParaRPr lang="pl-PL" sz="1150" b="0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-18"/>
                        <a:cs typeface="Arial" panose="020B0604020202020204" pitchFamily="34" charset="0"/>
                      </a:endParaRPr>
                    </a:p>
                  </a:txBody>
                  <a:tcPr marL="9525" marR="17145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id="{92F338BB-4497-E8B3-15D5-8FCA3C8711B9}"/>
              </a:ext>
            </a:extLst>
          </p:cNvPr>
          <p:cNvSpPr/>
          <p:nvPr/>
        </p:nvSpPr>
        <p:spPr>
          <a:xfrm>
            <a:off x="2693058" y="5166917"/>
            <a:ext cx="7121527" cy="1421605"/>
          </a:xfrm>
          <a:prstGeom prst="rect">
            <a:avLst/>
          </a:prstGeom>
          <a:solidFill>
            <a:schemeClr val="bg1"/>
          </a:solidFill>
          <a:ln w="19050">
            <a:solidFill>
              <a:srgbClr val="282B5E"/>
            </a:solidFill>
          </a:ln>
        </p:spPr>
        <p:txBody>
          <a:bodyPr wrap="square" anchor="ctr">
            <a:noAutofit/>
          </a:bodyPr>
          <a:lstStyle/>
          <a:p>
            <a:pPr marL="171450">
              <a:spcAft>
                <a:spcPts val="600"/>
              </a:spcAft>
            </a:pPr>
            <a:endParaRPr lang="pl-PL" sz="1600" spc="-40" dirty="0">
              <a:solidFill>
                <a:schemeClr val="bg1"/>
              </a:solidFill>
              <a:latin typeface="Arial" panose="020B0604020202020204" pitchFamily="34" charset="0"/>
              <a:ea typeface="Kozuka Gothic Pr6N B" panose="020B0800000000000000" pitchFamily="34" charset="-128"/>
              <a:cs typeface="Arial" panose="020B0604020202020204" pitchFamily="34" charset="0"/>
            </a:endParaRP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1DA30C92-EE9B-EC59-0537-021F476F809C}"/>
              </a:ext>
            </a:extLst>
          </p:cNvPr>
          <p:cNvGrpSpPr/>
          <p:nvPr/>
        </p:nvGrpSpPr>
        <p:grpSpPr>
          <a:xfrm>
            <a:off x="3009095" y="5302096"/>
            <a:ext cx="6572967" cy="1093333"/>
            <a:chOff x="845820" y="991391"/>
            <a:chExt cx="5997406" cy="1283384"/>
          </a:xfrm>
          <a:solidFill>
            <a:srgbClr val="E31837"/>
          </a:solidFill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9DCA635C-AD39-C245-82AE-1033CB790732}"/>
                </a:ext>
              </a:extLst>
            </p:cNvPr>
            <p:cNvGrpSpPr/>
            <p:nvPr/>
          </p:nvGrpSpPr>
          <p:grpSpPr>
            <a:xfrm>
              <a:off x="845820" y="1708533"/>
              <a:ext cx="5997406" cy="566242"/>
              <a:chOff x="727340" y="2793193"/>
              <a:chExt cx="3536362" cy="393942"/>
            </a:xfrm>
            <a:grpFill/>
          </p:grpSpPr>
          <p:sp>
            <p:nvSpPr>
              <p:cNvPr id="16" name="Prostokąt 15">
                <a:extLst>
                  <a:ext uri="{FF2B5EF4-FFF2-40B4-BE49-F238E27FC236}">
                    <a16:creationId xmlns:a16="http://schemas.microsoft.com/office/drawing/2014/main" id="{4C0F91B2-3B2B-1E7A-A538-766CC6682CC7}"/>
                  </a:ext>
                </a:extLst>
              </p:cNvPr>
              <p:cNvSpPr/>
              <p:nvPr/>
            </p:nvSpPr>
            <p:spPr>
              <a:xfrm>
                <a:off x="727340" y="2793195"/>
                <a:ext cx="497427" cy="393940"/>
              </a:xfrm>
              <a:prstGeom prst="rect">
                <a:avLst/>
              </a:prstGeom>
              <a:solidFill>
                <a:srgbClr val="282B5E"/>
              </a:solidFill>
              <a:ln w="12700">
                <a:noFill/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Lokaty bankowe</a:t>
                </a:r>
                <a:endParaRPr lang="en-US" sz="1100" b="1" dirty="0">
                  <a:solidFill>
                    <a:schemeClr val="bg1"/>
                  </a:solidFill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7" name="Prostokąt 16">
                <a:extLst>
                  <a:ext uri="{FF2B5EF4-FFF2-40B4-BE49-F238E27FC236}">
                    <a16:creationId xmlns:a16="http://schemas.microsoft.com/office/drawing/2014/main" id="{7CCA26B0-2FD9-B348-8D45-584EA0BD1BFC}"/>
                  </a:ext>
                </a:extLst>
              </p:cNvPr>
              <p:cNvSpPr/>
              <p:nvPr/>
            </p:nvSpPr>
            <p:spPr>
              <a:xfrm>
                <a:off x="1335127" y="2793195"/>
                <a:ext cx="497427" cy="393940"/>
              </a:xfrm>
              <a:prstGeom prst="rect">
                <a:avLst/>
              </a:prstGeom>
              <a:solidFill>
                <a:srgbClr val="282B5E"/>
              </a:solidFill>
              <a:ln w="12700">
                <a:noFill/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Obligacje skarbowe</a:t>
                </a:r>
                <a:endParaRPr lang="en-US" sz="1100" b="1" dirty="0">
                  <a:solidFill>
                    <a:schemeClr val="bg1"/>
                  </a:solidFill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8" name="Prostokąt 17">
                <a:extLst>
                  <a:ext uri="{FF2B5EF4-FFF2-40B4-BE49-F238E27FC236}">
                    <a16:creationId xmlns:a16="http://schemas.microsoft.com/office/drawing/2014/main" id="{596E6175-1293-45DA-B281-E846DB0CF842}"/>
                  </a:ext>
                </a:extLst>
              </p:cNvPr>
              <p:cNvSpPr/>
              <p:nvPr/>
            </p:nvSpPr>
            <p:spPr>
              <a:xfrm>
                <a:off x="2550701" y="2793194"/>
                <a:ext cx="497427" cy="393940"/>
              </a:xfrm>
              <a:prstGeom prst="rect">
                <a:avLst/>
              </a:prstGeom>
              <a:solidFill>
                <a:srgbClr val="282B5E"/>
              </a:solidFill>
              <a:ln w="12700">
                <a:noFill/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Fundusze mieszane</a:t>
                </a:r>
                <a:endParaRPr lang="en-US" sz="1100" b="1" dirty="0">
                  <a:solidFill>
                    <a:schemeClr val="bg1"/>
                  </a:solidFill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9" name="Prostokąt 18">
                <a:extLst>
                  <a:ext uri="{FF2B5EF4-FFF2-40B4-BE49-F238E27FC236}">
                    <a16:creationId xmlns:a16="http://schemas.microsoft.com/office/drawing/2014/main" id="{9C19618C-BC68-463B-355C-79768B6C2BD4}"/>
                  </a:ext>
                </a:extLst>
              </p:cNvPr>
              <p:cNvSpPr/>
              <p:nvPr/>
            </p:nvSpPr>
            <p:spPr>
              <a:xfrm>
                <a:off x="3158488" y="2793194"/>
                <a:ext cx="497427" cy="393940"/>
              </a:xfrm>
              <a:prstGeom prst="rect">
                <a:avLst/>
              </a:prstGeom>
              <a:solidFill>
                <a:srgbClr val="282B5E"/>
              </a:solidFill>
              <a:ln w="12700">
                <a:noFill/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Fundusze</a:t>
                </a:r>
                <a:b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</a:b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akcji</a:t>
                </a:r>
                <a:endParaRPr lang="en-US" sz="1100" b="1" dirty="0">
                  <a:solidFill>
                    <a:schemeClr val="bg1"/>
                  </a:solidFill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0" name="Prostokąt 19">
                <a:extLst>
                  <a:ext uri="{FF2B5EF4-FFF2-40B4-BE49-F238E27FC236}">
                    <a16:creationId xmlns:a16="http://schemas.microsoft.com/office/drawing/2014/main" id="{1FF96191-D2A0-8F95-1CA9-5C204D355437}"/>
                  </a:ext>
                </a:extLst>
              </p:cNvPr>
              <p:cNvSpPr/>
              <p:nvPr/>
            </p:nvSpPr>
            <p:spPr>
              <a:xfrm>
                <a:off x="3766275" y="2793194"/>
                <a:ext cx="497427" cy="393940"/>
              </a:xfrm>
              <a:prstGeom prst="rect">
                <a:avLst/>
              </a:prstGeom>
              <a:solidFill>
                <a:srgbClr val="282B5E"/>
              </a:solidFill>
              <a:ln w="12700">
                <a:noFill/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100" b="1" dirty="0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Fundusze </a:t>
                </a:r>
                <a:r>
                  <a:rPr lang="pl-PL" sz="1100" b="1" spc="-60" dirty="0" err="1">
                    <a:solidFill>
                      <a:schemeClr val="bg1"/>
                    </a:solidFill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hedgingowe</a:t>
                </a:r>
                <a:endParaRPr lang="en-US" sz="1100" b="1" spc="-60" dirty="0">
                  <a:solidFill>
                    <a:schemeClr val="bg1"/>
                  </a:solidFill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21" name="Prostokąt 20">
                <a:extLst>
                  <a:ext uri="{FF2B5EF4-FFF2-40B4-BE49-F238E27FC236}">
                    <a16:creationId xmlns:a16="http://schemas.microsoft.com/office/drawing/2014/main" id="{C92FA352-9414-92A0-0B57-E2249EE952E2}"/>
                  </a:ext>
                </a:extLst>
              </p:cNvPr>
              <p:cNvSpPr/>
              <p:nvPr/>
            </p:nvSpPr>
            <p:spPr>
              <a:xfrm>
                <a:off x="1942914" y="2793193"/>
                <a:ext cx="497427" cy="39394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282B5E"/>
                </a:solidFill>
              </a:ln>
            </p:spPr>
            <p:txBody>
              <a:bodyPr wrap="square" anchor="ctr">
                <a:no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pl-PL" sz="1400" b="1" dirty="0">
                    <a:latin typeface="Lato" panose="020F0502020204030203" pitchFamily="34" charset="-18"/>
                    <a:ea typeface="Kozuka Gothic Pr6N B" panose="020B0800000000000000" pitchFamily="34" charset="-128"/>
                    <a:cs typeface="Arial" panose="020B0604020202020204" pitchFamily="34" charset="0"/>
                  </a:rPr>
                  <a:t>REIT-y</a:t>
                </a:r>
                <a:endParaRPr lang="en-US" sz="1400" b="1" dirty="0">
                  <a:latin typeface="Lato" panose="020F0502020204030203" pitchFamily="34" charset="-18"/>
                  <a:ea typeface="Kozuka Gothic Pr6N B" panose="020B0800000000000000" pitchFamily="34" charset="-128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" name="Łącznik prosty ze strzałką 13">
              <a:extLst>
                <a:ext uri="{FF2B5EF4-FFF2-40B4-BE49-F238E27FC236}">
                  <a16:creationId xmlns:a16="http://schemas.microsoft.com/office/drawing/2014/main" id="{C28B334E-473A-01C2-6A1E-A701A13A4ED5}"/>
                </a:ext>
              </a:extLst>
            </p:cNvPr>
            <p:cNvCxnSpPr/>
            <p:nvPr/>
          </p:nvCxnSpPr>
          <p:spPr>
            <a:xfrm>
              <a:off x="845820" y="1532888"/>
              <a:ext cx="5997406" cy="0"/>
            </a:xfrm>
            <a:prstGeom prst="straightConnector1">
              <a:avLst/>
            </a:prstGeom>
            <a:grpFill/>
            <a:ln w="38100">
              <a:solidFill>
                <a:srgbClr val="282B5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D65A51DD-C129-B02F-0559-8CCDFDA8A7EC}"/>
                </a:ext>
              </a:extLst>
            </p:cNvPr>
            <p:cNvSpPr/>
            <p:nvPr/>
          </p:nvSpPr>
          <p:spPr>
            <a:xfrm>
              <a:off x="6044293" y="991391"/>
              <a:ext cx="754380" cy="287371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l-PL" sz="1400" b="1" spc="100" dirty="0">
                  <a:solidFill>
                    <a:schemeClr val="bg1"/>
                  </a:solidFill>
                  <a:latin typeface="Lato" panose="020F0502020204030203" pitchFamily="34" charset="-18"/>
                  <a:cs typeface="Arial" panose="020B0604020202020204" pitchFamily="34" charset="0"/>
                </a:rPr>
                <a:t>ryzyko</a:t>
              </a:r>
              <a:endParaRPr lang="en-GB" sz="1400" b="1" spc="100" dirty="0">
                <a:solidFill>
                  <a:schemeClr val="bg1"/>
                </a:solidFill>
                <a:latin typeface="Lato" panose="020F0502020204030203" pitchFamily="34" charset="-18"/>
                <a:cs typeface="Arial" panose="020B0604020202020204" pitchFamily="34" charset="0"/>
              </a:endParaRPr>
            </a:p>
          </p:txBody>
        </p:sp>
      </p:grpSp>
      <p:sp>
        <p:nvSpPr>
          <p:cNvPr id="22" name="Prostokąt 21">
            <a:extLst>
              <a:ext uri="{FF2B5EF4-FFF2-40B4-BE49-F238E27FC236}">
                <a16:creationId xmlns:a16="http://schemas.microsoft.com/office/drawing/2014/main" id="{08FEF016-43FC-2079-623A-A06B43ADA308}"/>
              </a:ext>
            </a:extLst>
          </p:cNvPr>
          <p:cNvSpPr/>
          <p:nvPr/>
        </p:nvSpPr>
        <p:spPr>
          <a:xfrm>
            <a:off x="2847501" y="5193672"/>
            <a:ext cx="6759961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88900">
              <a:spcAft>
                <a:spcPts val="1800"/>
              </a:spcAft>
            </a:pPr>
            <a:r>
              <a:rPr lang="pl-PL" sz="1150" b="1" dirty="0">
                <a:latin typeface="Lato" panose="020F0502020204030203" pitchFamily="34" charset="-18"/>
                <a:ea typeface="Kozuka Gothic Pr6N B" panose="020B0800000000000000" pitchFamily="34" charset="-128"/>
                <a:cs typeface="Arial" panose="020B0604020202020204" pitchFamily="34" charset="0"/>
              </a:rPr>
              <a:t>Kluczowe ogniwo w łańcuchu produktów inwestycyjnych, ograniczające</a:t>
            </a:r>
            <a:br>
              <a:rPr lang="pl-PL" sz="1150" b="1" dirty="0">
                <a:latin typeface="Lato" panose="020F0502020204030203" pitchFamily="34" charset="-18"/>
                <a:ea typeface="Kozuka Gothic Pr6N B" panose="020B0800000000000000" pitchFamily="34" charset="-128"/>
                <a:cs typeface="Arial" panose="020B0604020202020204" pitchFamily="34" charset="0"/>
              </a:rPr>
            </a:br>
            <a:r>
              <a:rPr lang="pl-PL" sz="1150" b="1" dirty="0">
                <a:latin typeface="Lato" panose="020F0502020204030203" pitchFamily="34" charset="-18"/>
                <a:ea typeface="Kozuka Gothic Pr6N B" panose="020B0800000000000000" pitchFamily="34" charset="-128"/>
                <a:cs typeface="Arial" panose="020B0604020202020204" pitchFamily="34" charset="0"/>
              </a:rPr>
              <a:t>ryzyka operacyjne i ryzyka koncentracji inwestycji w nieruchomości</a:t>
            </a:r>
            <a:endParaRPr lang="en-US" sz="1150" dirty="0">
              <a:latin typeface="Lato" panose="020F0502020204030203" pitchFamily="34" charset="-18"/>
              <a:ea typeface="Kozuka Gothic Pr6N B" panose="020B08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7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977EEA-3D5B-CB40-8AE2-0255E091C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S.I.N.N.-y </a:t>
            </a:r>
            <a:br>
              <a:rPr lang="pl-PL" dirty="0"/>
            </a:br>
            <a:r>
              <a:rPr lang="pl-PL" dirty="0"/>
              <a:t>kluczowe założenia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44406CB2-02A5-ABDB-0BB5-2F21A04CF157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62046" y="3412231"/>
            <a:ext cx="4896544" cy="648072"/>
          </a:xfrm>
        </p:spPr>
        <p:txBody>
          <a:bodyPr/>
          <a:lstStyle/>
          <a:p>
            <a:r>
              <a:rPr lang="pl-PL" b="1" dirty="0"/>
              <a:t>Opodatkowanie inwestorów:</a:t>
            </a:r>
            <a:br>
              <a:rPr lang="pl-PL" b="1" dirty="0"/>
            </a:br>
            <a:r>
              <a:rPr lang="pl-PL" dirty="0"/>
              <a:t>0% CIT i PIT od dywidendy wypłaconej przez S.I.N.N</a:t>
            </a:r>
          </a:p>
          <a:p>
            <a:endParaRPr lang="pl-PL" dirty="0"/>
          </a:p>
        </p:txBody>
      </p:sp>
      <p:sp>
        <p:nvSpPr>
          <p:cNvPr id="8" name="Symbol zastępczy tekstu 5">
            <a:extLst>
              <a:ext uri="{FF2B5EF4-FFF2-40B4-BE49-F238E27FC236}">
                <a16:creationId xmlns:a16="http://schemas.microsoft.com/office/drawing/2014/main" id="{E99020D1-71DA-7927-4FCE-7B66DEB04C61}"/>
              </a:ext>
            </a:extLst>
          </p:cNvPr>
          <p:cNvSpPr txBox="1">
            <a:spLocks/>
          </p:cNvSpPr>
          <p:nvPr/>
        </p:nvSpPr>
        <p:spPr>
          <a:xfrm>
            <a:off x="6525446" y="1899182"/>
            <a:ext cx="5115170" cy="2839723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Inwestycje wyłącznie w nieruchomości  położone w Polsce. Komercyjne oraz mieszkaniowe:</a:t>
            </a:r>
          </a:p>
          <a:p>
            <a:pPr marL="285750" indent="-2857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biura, centra handlowe</a:t>
            </a:r>
          </a:p>
          <a:p>
            <a:pPr marL="285750" indent="-2857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budynki mieszkalne</a:t>
            </a:r>
          </a:p>
          <a:p>
            <a:pPr marL="285750" indent="-2857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lokale mieszkalne</a:t>
            </a:r>
          </a:p>
          <a:p>
            <a:pPr marL="285750" indent="-2857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domy opieki społecznej</a:t>
            </a:r>
          </a:p>
          <a:p>
            <a:pPr marL="285750" indent="-2857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dirty="0"/>
              <a:t>internaty, akademiki</a:t>
            </a:r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9B161C36-F58E-AFEC-4D9F-77C00CD5B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46" y="2708920"/>
            <a:ext cx="4501226" cy="648072"/>
          </a:xfrm>
        </p:spPr>
        <p:txBody>
          <a:bodyPr/>
          <a:lstStyle/>
          <a:p>
            <a:r>
              <a:rPr lang="pl-PL" b="1" dirty="0"/>
              <a:t>Jednokrotne opodatkowanie spółek:</a:t>
            </a:r>
            <a:br>
              <a:rPr lang="pl-PL" b="1" dirty="0"/>
            </a:br>
            <a:r>
              <a:rPr lang="pl-PL" dirty="0"/>
              <a:t>odroczenie płatności podatku CIT oraz stawka 10%, ETR 20% (do potwierdzenia z MF)</a:t>
            </a:r>
          </a:p>
        </p:txBody>
      </p:sp>
      <p:sp>
        <p:nvSpPr>
          <p:cNvPr id="14" name="Symbol zastępczy zawartości 6">
            <a:extLst>
              <a:ext uri="{FF2B5EF4-FFF2-40B4-BE49-F238E27FC236}">
                <a16:creationId xmlns:a16="http://schemas.microsoft.com/office/drawing/2014/main" id="{4CDF3478-0C36-79B1-DF6D-880A1139961D}"/>
              </a:ext>
            </a:extLst>
          </p:cNvPr>
          <p:cNvSpPr txBox="1">
            <a:spLocks/>
          </p:cNvSpPr>
          <p:nvPr/>
        </p:nvSpPr>
        <p:spPr>
          <a:xfrm>
            <a:off x="753708" y="3861048"/>
            <a:ext cx="5372827" cy="577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>
              <a:spcAft>
                <a:spcPts val="400"/>
              </a:spcAft>
              <a:defRPr/>
            </a:pPr>
            <a:r>
              <a:rPr lang="pl-PL" sz="1400" b="1" dirty="0">
                <a:ea typeface="Kozuka Gothic Pr6N B" panose="020B0800000000000000" pitchFamily="34" charset="-128"/>
              </a:rPr>
              <a:t>Obowiązkowa dywidenda:</a:t>
            </a:r>
            <a:br>
              <a:rPr lang="pl-PL" sz="1400" b="1" dirty="0">
                <a:ea typeface="Kozuka Gothic Pr6N B" panose="020B0800000000000000" pitchFamily="34" charset="-128"/>
              </a:rPr>
            </a:br>
            <a:r>
              <a:rPr lang="pl-PL" sz="1400" dirty="0"/>
              <a:t>≥90% przychodów z najmu pomniejszonych o koszty i podatki</a:t>
            </a:r>
            <a:endParaRPr lang="pl-PL" sz="1400" dirty="0">
              <a:ea typeface="Kozuka Gothic Pr6N B" panose="020B0800000000000000" pitchFamily="34" charset="-128"/>
            </a:endParaRPr>
          </a:p>
        </p:txBody>
      </p:sp>
      <p:sp>
        <p:nvSpPr>
          <p:cNvPr id="16" name="Symbol zastępczy zawartości 12">
            <a:extLst>
              <a:ext uri="{FF2B5EF4-FFF2-40B4-BE49-F238E27FC236}">
                <a16:creationId xmlns:a16="http://schemas.microsoft.com/office/drawing/2014/main" id="{877B12D9-7BE6-141A-EC96-B3942325481F}"/>
              </a:ext>
            </a:extLst>
          </p:cNvPr>
          <p:cNvSpPr txBox="1">
            <a:spLocks/>
          </p:cNvSpPr>
          <p:nvPr/>
        </p:nvSpPr>
        <p:spPr>
          <a:xfrm>
            <a:off x="852929" y="5142140"/>
            <a:ext cx="5099055" cy="1095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Zrównanie pozycji podatkowej inwestorów indywidualnych i instytucjonalnych – brak uszczerbku dla budżetu państwa z tytułu zasad opodatkowania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70D867FB-15E2-4C36-1C15-5ECD98B20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8380" y="706458"/>
            <a:ext cx="1199445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09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4621D4FA-E9E2-D98B-CB89-AB16EEB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52" y="354496"/>
            <a:ext cx="8458100" cy="1080119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282B5E"/>
                </a:solidFill>
              </a:rPr>
              <a:t>Dlaczego S.I.N.N.-y (REIT-y) w Polsce?</a:t>
            </a:r>
            <a:br>
              <a:rPr lang="pl-PL" dirty="0">
                <a:solidFill>
                  <a:srgbClr val="282B5E"/>
                </a:solidFill>
              </a:rPr>
            </a:br>
            <a:endParaRPr lang="pl-PL" dirty="0">
              <a:solidFill>
                <a:srgbClr val="282B5E"/>
              </a:solidFill>
            </a:endParaRPr>
          </a:p>
        </p:txBody>
      </p:sp>
      <p:sp>
        <p:nvSpPr>
          <p:cNvPr id="7" name="Symbol zastępczy tekstu 5">
            <a:extLst>
              <a:ext uri="{FF2B5EF4-FFF2-40B4-BE49-F238E27FC236}">
                <a16:creationId xmlns:a16="http://schemas.microsoft.com/office/drawing/2014/main" id="{0E797443-E8D2-356E-A117-1B397D6184C6}"/>
              </a:ext>
            </a:extLst>
          </p:cNvPr>
          <p:cNvSpPr txBox="1">
            <a:spLocks/>
          </p:cNvSpPr>
          <p:nvPr/>
        </p:nvSpPr>
        <p:spPr>
          <a:xfrm>
            <a:off x="420594" y="2318089"/>
            <a:ext cx="2533397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Istotne zwiększenie potencjału budowy nieruchomości na wynajem w oparciu o kapitał drobnych inwestorów</a:t>
            </a:r>
          </a:p>
        </p:txBody>
      </p:sp>
      <p:sp>
        <p:nvSpPr>
          <p:cNvPr id="10" name="Symbol zastępczy tekstu 5">
            <a:extLst>
              <a:ext uri="{FF2B5EF4-FFF2-40B4-BE49-F238E27FC236}">
                <a16:creationId xmlns:a16="http://schemas.microsoft.com/office/drawing/2014/main" id="{BD1AA997-E522-64DC-D6CA-5D0A29C6DF87}"/>
              </a:ext>
            </a:extLst>
          </p:cNvPr>
          <p:cNvSpPr txBox="1">
            <a:spLocks/>
          </p:cNvSpPr>
          <p:nvPr/>
        </p:nvSpPr>
        <p:spPr>
          <a:xfrm>
            <a:off x="3194453" y="2318089"/>
            <a:ext cx="2533397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Rozwój rynku najmu,</a:t>
            </a:r>
            <a:br>
              <a:rPr lang="pl-PL" sz="1600" dirty="0"/>
            </a:br>
            <a:r>
              <a:rPr lang="pl-PL" sz="1600" dirty="0"/>
              <a:t>w tym segmentu dostępnych</a:t>
            </a:r>
            <a:br>
              <a:rPr lang="pl-PL" sz="1600" dirty="0"/>
            </a:br>
            <a:r>
              <a:rPr lang="pl-PL" sz="1600" dirty="0"/>
              <a:t>cenowo mieszkań czynszowych</a:t>
            </a:r>
          </a:p>
        </p:txBody>
      </p:sp>
      <p:sp>
        <p:nvSpPr>
          <p:cNvPr id="12" name="Symbol zastępczy tekstu 5">
            <a:extLst>
              <a:ext uri="{FF2B5EF4-FFF2-40B4-BE49-F238E27FC236}">
                <a16:creationId xmlns:a16="http://schemas.microsoft.com/office/drawing/2014/main" id="{72A3B51D-E850-AE85-F67D-25A3A819F201}"/>
              </a:ext>
            </a:extLst>
          </p:cNvPr>
          <p:cNvSpPr txBox="1">
            <a:spLocks/>
          </p:cNvSpPr>
          <p:nvPr/>
        </p:nvSpPr>
        <p:spPr>
          <a:xfrm>
            <a:off x="5710623" y="2318089"/>
            <a:ext cx="2808312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Rozwój warszawskiej giełdy poprzez dodatkowe produkty</a:t>
            </a:r>
            <a:br>
              <a:rPr lang="pl-PL" sz="1600" dirty="0"/>
            </a:br>
            <a:r>
              <a:rPr lang="pl-PL" sz="1600" dirty="0"/>
              <a:t>i napływ nowych inwestorów w nieruchomościach komercyjnych</a:t>
            </a:r>
          </a:p>
        </p:txBody>
      </p:sp>
      <p:sp>
        <p:nvSpPr>
          <p:cNvPr id="14" name="Symbol zastępczy tekstu 5">
            <a:extLst>
              <a:ext uri="{FF2B5EF4-FFF2-40B4-BE49-F238E27FC236}">
                <a16:creationId xmlns:a16="http://schemas.microsoft.com/office/drawing/2014/main" id="{E0D94063-AADC-0970-174C-BE043F262342}"/>
              </a:ext>
            </a:extLst>
          </p:cNvPr>
          <p:cNvSpPr txBox="1">
            <a:spLocks/>
          </p:cNvSpPr>
          <p:nvPr/>
        </p:nvSpPr>
        <p:spPr>
          <a:xfrm>
            <a:off x="420594" y="5001763"/>
            <a:ext cx="2533397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Zwiększenie udziału polskiego kapitału, większa płynność</a:t>
            </a:r>
            <a:br>
              <a:rPr lang="pl-PL" sz="1600" dirty="0"/>
            </a:br>
            <a:r>
              <a:rPr lang="pl-PL" sz="1600" dirty="0"/>
              <a:t>i stabilność na rynku nieruchomości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AAC70772-FFD2-BD21-20FC-B56BC3AC97F9}"/>
              </a:ext>
            </a:extLst>
          </p:cNvPr>
          <p:cNvSpPr txBox="1">
            <a:spLocks/>
          </p:cNvSpPr>
          <p:nvPr/>
        </p:nvSpPr>
        <p:spPr>
          <a:xfrm>
            <a:off x="3194453" y="5001763"/>
            <a:ext cx="2533397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Zachęta do długoterminowego oszczędzania,</a:t>
            </a:r>
            <a:br>
              <a:rPr lang="pl-PL" sz="1600" dirty="0"/>
            </a:br>
            <a:r>
              <a:rPr lang="pl-PL" sz="1600" dirty="0"/>
              <a:t>nowy instrument dla funduszy emerytalnych</a:t>
            </a:r>
          </a:p>
        </p:txBody>
      </p:sp>
      <p:sp>
        <p:nvSpPr>
          <p:cNvPr id="20" name="Symbol zastępczy tekstu 5">
            <a:extLst>
              <a:ext uri="{FF2B5EF4-FFF2-40B4-BE49-F238E27FC236}">
                <a16:creationId xmlns:a16="http://schemas.microsoft.com/office/drawing/2014/main" id="{A93528B1-1E29-4CFA-41A2-8B49B066C36C}"/>
              </a:ext>
            </a:extLst>
          </p:cNvPr>
          <p:cNvSpPr txBox="1">
            <a:spLocks/>
          </p:cNvSpPr>
          <p:nvPr/>
        </p:nvSpPr>
        <p:spPr>
          <a:xfrm>
            <a:off x="5848081" y="5005277"/>
            <a:ext cx="2533397" cy="1182919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dirty="0"/>
              <a:t>Nowe miejsca pracy, dodatkowe źródło dochodów dla SP</a:t>
            </a:r>
            <a:br>
              <a:rPr lang="pl-PL" sz="1600" dirty="0"/>
            </a:br>
            <a:r>
              <a:rPr lang="pl-PL" sz="1600" dirty="0"/>
              <a:t>(więcej niż podatek od lokat)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BF0691F-C203-526B-D9B9-022844018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779" y="1472760"/>
            <a:ext cx="983024" cy="684262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C9C50177-D820-E77F-02B7-D7E8F15A9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17020" y="1268760"/>
            <a:ext cx="888262" cy="888262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09E47150-DB1E-18B9-18C3-E57A25A57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0648" y="1261596"/>
            <a:ext cx="888262" cy="902589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1E5A73FB-2DDD-DE97-ADDA-9B1933A312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8197" y="3937077"/>
            <a:ext cx="898187" cy="902590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573BF654-684A-2D4C-76D0-0D28FB949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09857" y="3937078"/>
            <a:ext cx="902589" cy="902589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A132669D-06B4-D4EA-D988-E2BB63497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61756" y="3931459"/>
            <a:ext cx="906046" cy="9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7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8B95D6-A18B-8A41-816D-8A541F5A9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S.I.N.N.-y – warunki ustrojowe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F60073-E83A-4F40-BFE6-1B51D68AF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6912"/>
            <a:ext cx="3109461" cy="2597176"/>
          </a:xfrm>
        </p:spPr>
        <p:txBody>
          <a:bodyPr/>
          <a:lstStyle/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Forma prawna: </a:t>
            </a:r>
            <a:r>
              <a:rPr lang="pl-PL" sz="1600" dirty="0"/>
              <a:t>spółka akcyjna (tylko), utworzona na czas nieoznaczony</a:t>
            </a:r>
          </a:p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Kapitał zakładowy: </a:t>
            </a:r>
            <a:r>
              <a:rPr lang="pl-PL" sz="1600" dirty="0"/>
              <a:t>≥100 mln zł</a:t>
            </a:r>
          </a:p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Siedziba i zarząd: </a:t>
            </a:r>
            <a:r>
              <a:rPr lang="pl-PL" sz="1600" dirty="0"/>
              <a:t>na terytorium RP</a:t>
            </a:r>
          </a:p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Bezpieczeństwo</a:t>
            </a:r>
            <a:r>
              <a:rPr lang="pl-PL" sz="1600" dirty="0"/>
              <a:t> – zarządzającym tylko doświadczony </a:t>
            </a:r>
            <a:r>
              <a:rPr lang="pl-PL" sz="1600" dirty="0" err="1"/>
              <a:t>Asset</a:t>
            </a:r>
            <a:r>
              <a:rPr lang="pl-PL" sz="1600" dirty="0"/>
              <a:t> Manager</a:t>
            </a:r>
          </a:p>
        </p:txBody>
      </p:sp>
      <p:sp>
        <p:nvSpPr>
          <p:cNvPr id="19" name="Symbol zastępczy zawartości 3">
            <a:extLst>
              <a:ext uri="{FF2B5EF4-FFF2-40B4-BE49-F238E27FC236}">
                <a16:creationId xmlns:a16="http://schemas.microsoft.com/office/drawing/2014/main" id="{8699C8D5-439E-1562-271E-0B75FF43F10D}"/>
              </a:ext>
            </a:extLst>
          </p:cNvPr>
          <p:cNvSpPr txBox="1">
            <a:spLocks/>
          </p:cNvSpPr>
          <p:nvPr/>
        </p:nvSpPr>
        <p:spPr>
          <a:xfrm>
            <a:off x="4546104" y="2636912"/>
            <a:ext cx="3109461" cy="2597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Obrót akcjami: </a:t>
            </a:r>
            <a:r>
              <a:rPr lang="pl-PL" sz="1600" dirty="0"/>
              <a:t>na rynku oficjalnych notowań (giełdzie)</a:t>
            </a:r>
            <a:br>
              <a:rPr lang="pl-PL" sz="1600" dirty="0"/>
            </a:br>
            <a:r>
              <a:rPr lang="pl-PL" sz="1600" dirty="0"/>
              <a:t>w Polsce lub równocześnie za granicą</a:t>
            </a:r>
          </a:p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Rodzaj akcji: </a:t>
            </a:r>
            <a:r>
              <a:rPr lang="pl-PL" sz="1600" dirty="0"/>
              <a:t>na okaziciela (wszystkie), brak akcji uprzywilejowanych</a:t>
            </a:r>
          </a:p>
        </p:txBody>
      </p:sp>
      <p:sp>
        <p:nvSpPr>
          <p:cNvPr id="20" name="Symbol zastępczy zawartości 3">
            <a:extLst>
              <a:ext uri="{FF2B5EF4-FFF2-40B4-BE49-F238E27FC236}">
                <a16:creationId xmlns:a16="http://schemas.microsoft.com/office/drawing/2014/main" id="{64DD166F-7E8E-CCC7-D6BD-774A87126EAA}"/>
              </a:ext>
            </a:extLst>
          </p:cNvPr>
          <p:cNvSpPr txBox="1">
            <a:spLocks/>
          </p:cNvSpPr>
          <p:nvPr/>
        </p:nvSpPr>
        <p:spPr>
          <a:xfrm>
            <a:off x="8252420" y="2636912"/>
            <a:ext cx="3109461" cy="2597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1740"/>
              </a:lnSpc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sz="1600" b="1" dirty="0"/>
              <a:t>W statucie: </a:t>
            </a:r>
            <a:r>
              <a:rPr lang="pl-PL" sz="1600" dirty="0"/>
              <a:t>informacje o zasadach strategii gospodarczej spółki typu S.I.N.N. i jej spółek zależnych (w tym informacje o rodzaju nieruchomości i kryteriach ich doboru)</a:t>
            </a:r>
          </a:p>
        </p:txBody>
      </p:sp>
    </p:spTree>
    <p:extLst>
      <p:ext uri="{BB962C8B-B14F-4D97-AF65-F5344CB8AC3E}">
        <p14:creationId xmlns:p14="http://schemas.microsoft.com/office/powerpoint/2010/main" val="196023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8D7EE-0075-0EDD-4641-273ED4F5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S.I.N.N.-y – warunki majątkowe </a:t>
            </a:r>
            <a:br>
              <a:rPr lang="pl-PL" dirty="0"/>
            </a:br>
            <a:r>
              <a:rPr lang="pl-PL" dirty="0"/>
              <a:t>(dot. nieruchomości)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A9EC26-1A4E-240C-3508-AE31CD185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852936"/>
            <a:ext cx="3050977" cy="1080121"/>
          </a:xfrm>
        </p:spPr>
        <p:txBody>
          <a:bodyPr anchor="t" anchorCtr="0"/>
          <a:lstStyle/>
          <a:p>
            <a:r>
              <a:rPr lang="pl-PL" sz="4000" b="1" dirty="0">
                <a:solidFill>
                  <a:srgbClr val="FF5050"/>
                </a:solidFill>
              </a:rPr>
              <a:t>≥80%</a:t>
            </a:r>
          </a:p>
          <a:p>
            <a:r>
              <a:rPr lang="pl-PL" dirty="0"/>
              <a:t>Minimalny poziom utrzymania wartości bilansowej </a:t>
            </a:r>
            <a:r>
              <a:rPr lang="pl-PL"/>
              <a:t>nieruchomości  </a:t>
            </a:r>
            <a:r>
              <a:rPr lang="pl-PL" dirty="0"/>
              <a:t>oraz udziałów lub akcji spółek zależnych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C81B87-70EE-9A5B-C891-A0CACBB4A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32855"/>
            <a:ext cx="2375892" cy="372219"/>
          </a:xfrm>
        </p:spPr>
        <p:txBody>
          <a:bodyPr/>
          <a:lstStyle/>
          <a:p>
            <a:r>
              <a:rPr lang="pl-PL" sz="1600" dirty="0"/>
              <a:t>Wartość bilansowa nieruchomości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F95C201-BE95-717D-2277-53B559239026}"/>
              </a:ext>
            </a:extLst>
          </p:cNvPr>
          <p:cNvSpPr txBox="1">
            <a:spLocks/>
          </p:cNvSpPr>
          <p:nvPr/>
        </p:nvSpPr>
        <p:spPr>
          <a:xfrm>
            <a:off x="839788" y="4005064"/>
            <a:ext cx="5040188" cy="1279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Warunki te muszą być spełnione przez S.I.N.N. – na koniec każdego roku obrotowego.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Biegły rewident stwierdza spełnienie warunków (pierwszych dwóch) w sprawozdaniu z badania rocznego sprawozdania finansowego.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69F1947A-DCB4-3B3F-3CF5-D40576791E51}"/>
              </a:ext>
            </a:extLst>
          </p:cNvPr>
          <p:cNvSpPr txBox="1">
            <a:spLocks/>
          </p:cNvSpPr>
          <p:nvPr/>
        </p:nvSpPr>
        <p:spPr>
          <a:xfrm>
            <a:off x="4570512" y="2852935"/>
            <a:ext cx="3325688" cy="10801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>
                <a:solidFill>
                  <a:srgbClr val="FF5050"/>
                </a:solidFill>
              </a:rPr>
              <a:t>≥90%</a:t>
            </a:r>
          </a:p>
          <a:p>
            <a:r>
              <a:rPr lang="pl-PL" dirty="0"/>
              <a:t>Minimalny udział przychodów z najmu nieruchomości lub z ich sprzedaży </a:t>
            </a:r>
            <a:br>
              <a:rPr lang="pl-PL" dirty="0"/>
            </a:br>
            <a:r>
              <a:rPr lang="pl-PL" dirty="0"/>
              <a:t>(co najmniej po rocznym najmie)</a:t>
            </a:r>
            <a:br>
              <a:rPr lang="pl-PL" dirty="0"/>
            </a:br>
            <a:r>
              <a:rPr lang="pl-PL" dirty="0"/>
              <a:t>lub ze zbycia udziałów (akcji) spółek zależnych</a:t>
            </a:r>
          </a:p>
        </p:txBody>
      </p:sp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77D4E41F-985E-2FB8-02D1-B14BA8B688F2}"/>
              </a:ext>
            </a:extLst>
          </p:cNvPr>
          <p:cNvSpPr txBox="1">
            <a:spLocks/>
          </p:cNvSpPr>
          <p:nvPr/>
        </p:nvSpPr>
        <p:spPr>
          <a:xfrm>
            <a:off x="4570512" y="2132854"/>
            <a:ext cx="2605608" cy="372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Udział przychodów</a:t>
            </a:r>
            <a:br>
              <a:rPr lang="pl-PL" dirty="0"/>
            </a:br>
            <a:r>
              <a:rPr lang="pl-PL" dirty="0"/>
              <a:t>z najmu nieruchomości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D1CB6AB-1C2F-A768-718F-6EC7DD252246}"/>
              </a:ext>
            </a:extLst>
          </p:cNvPr>
          <p:cNvSpPr txBox="1">
            <a:spLocks/>
          </p:cNvSpPr>
          <p:nvPr/>
        </p:nvSpPr>
        <p:spPr>
          <a:xfrm>
            <a:off x="8301236" y="2699392"/>
            <a:ext cx="3023964" cy="10176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400"/>
              </a:lnSpc>
            </a:pPr>
            <a:r>
              <a:rPr lang="pl-PL" sz="4000" b="1" dirty="0">
                <a:solidFill>
                  <a:srgbClr val="FF5050"/>
                </a:solidFill>
              </a:rPr>
              <a:t>Bez ograniczeń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DD510FAC-68E5-765C-EE07-359C6C607413}"/>
              </a:ext>
            </a:extLst>
          </p:cNvPr>
          <p:cNvSpPr txBox="1">
            <a:spLocks/>
          </p:cNvSpPr>
          <p:nvPr/>
        </p:nvSpPr>
        <p:spPr>
          <a:xfrm>
            <a:off x="8301236" y="2132853"/>
            <a:ext cx="1871836" cy="372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Liczba</a:t>
            </a:r>
            <a:br>
              <a:rPr lang="pl-PL" dirty="0"/>
            </a:br>
            <a:r>
              <a:rPr lang="pl-PL" dirty="0"/>
              <a:t>nieruchomości</a:t>
            </a:r>
          </a:p>
        </p:txBody>
      </p:sp>
    </p:spTree>
    <p:extLst>
      <p:ext uri="{BB962C8B-B14F-4D97-AF65-F5344CB8AC3E}">
        <p14:creationId xmlns:p14="http://schemas.microsoft.com/office/powerpoint/2010/main" val="162049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8D7EE-0075-0EDD-4641-273ED4F5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S.I.N.N.-y – warunki majątkowe </a:t>
            </a:r>
            <a:br>
              <a:rPr lang="pl-PL" dirty="0"/>
            </a:br>
            <a:r>
              <a:rPr lang="pl-PL" dirty="0"/>
              <a:t>(zobowiązania dłużne)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A9EC26-1A4E-240C-3508-AE31CD185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4824164" cy="2597176"/>
          </a:xfrm>
        </p:spPr>
        <p:txBody>
          <a:bodyPr anchor="b" anchorCtr="0"/>
          <a:lstStyle/>
          <a:p>
            <a:endParaRPr lang="pl-PL" dirty="0"/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Warunek ten musi być spełniony przez S.I.N.N. – na koniec każdego roku obrotowego.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Biegły rewident stwierdza spełnienie warunku w sprawozdaniu z badania rocznego sprawozdania finansowego.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F560663A-5610-423D-B4C7-FF0262DBF481}"/>
              </a:ext>
            </a:extLst>
          </p:cNvPr>
          <p:cNvSpPr txBox="1">
            <a:spLocks/>
          </p:cNvSpPr>
          <p:nvPr/>
        </p:nvSpPr>
        <p:spPr>
          <a:xfrm>
            <a:off x="4570512" y="2852935"/>
            <a:ext cx="3037656" cy="10801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 dirty="0">
                <a:solidFill>
                  <a:srgbClr val="FF5050"/>
                </a:solidFill>
              </a:rPr>
              <a:t>≤50%</a:t>
            </a:r>
          </a:p>
          <a:p>
            <a:r>
              <a:rPr lang="pl-PL" dirty="0"/>
              <a:t>Wartość bilansowa zobowiązań zwrotnych</a:t>
            </a:r>
            <a:br>
              <a:rPr lang="pl-PL" dirty="0"/>
            </a:br>
            <a:r>
              <a:rPr lang="pl-PL" dirty="0"/>
              <a:t>(w tym kredytowych, pożyczkowych,</a:t>
            </a:r>
            <a:br>
              <a:rPr lang="pl-PL" dirty="0"/>
            </a:br>
            <a:r>
              <a:rPr lang="pl-PL" dirty="0"/>
              <a:t>emisji obligacji itp.)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30C1764E-F7FE-5BD5-A04F-F46D5514714C}"/>
              </a:ext>
            </a:extLst>
          </p:cNvPr>
          <p:cNvSpPr txBox="1">
            <a:spLocks/>
          </p:cNvSpPr>
          <p:nvPr/>
        </p:nvSpPr>
        <p:spPr>
          <a:xfrm>
            <a:off x="4570512" y="2132854"/>
            <a:ext cx="2605608" cy="3722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Limit zobowiązań</a:t>
            </a:r>
          </a:p>
        </p:txBody>
      </p:sp>
    </p:spTree>
    <p:extLst>
      <p:ext uri="{BB962C8B-B14F-4D97-AF65-F5344CB8AC3E}">
        <p14:creationId xmlns:p14="http://schemas.microsoft.com/office/powerpoint/2010/main" val="2615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78D7EE-0075-0EDD-4641-273ED4F54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S.I.N.N.-y – warunki majątkowe </a:t>
            </a:r>
            <a:br>
              <a:rPr lang="pl-PL" dirty="0"/>
            </a:br>
            <a:r>
              <a:rPr lang="pl-PL" dirty="0"/>
              <a:t>(wypłata dywidendy)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A9EC26-1A4E-240C-3508-AE31CD185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893206"/>
            <a:ext cx="2519909" cy="639540"/>
          </a:xfrm>
        </p:spPr>
        <p:txBody>
          <a:bodyPr anchor="t" anchorCtr="0"/>
          <a:lstStyle/>
          <a:p>
            <a:r>
              <a:rPr lang="pl-PL" dirty="0"/>
              <a:t>w oparciu o roczne sprawozdanie finansowe – </a:t>
            </a:r>
            <a:r>
              <a:rPr lang="pl-PL" b="1" dirty="0"/>
              <a:t>zgodnie z KSH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C81B87-70EE-9A5B-C891-A0CACBB4A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5173"/>
            <a:ext cx="6480348" cy="372219"/>
          </a:xfrm>
        </p:spPr>
        <p:txBody>
          <a:bodyPr/>
          <a:lstStyle/>
          <a:p>
            <a:r>
              <a:rPr lang="pl-PL" sz="1600" dirty="0"/>
              <a:t>Obowiązek dokonywania na rzecz akcjonariuszy podziału zysku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F95C201-BE95-717D-2277-53B559239026}"/>
              </a:ext>
            </a:extLst>
          </p:cNvPr>
          <p:cNvSpPr txBox="1">
            <a:spLocks/>
          </p:cNvSpPr>
          <p:nvPr/>
        </p:nvSpPr>
        <p:spPr>
          <a:xfrm>
            <a:off x="839788" y="4005064"/>
            <a:ext cx="5040188" cy="1279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Warunek ten musi być spełniony przez S.I.N.N. – do końca trzeciego kwartału po zakończeniu roku obrotowego, w którym osiągnęła zysk.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Biegły rewident stwierdza spełnienie warunku w sprawozdaniu z badania rocznego sprawozdania finansowego.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69F1947A-DCB4-3B3F-3CF5-D40576791E51}"/>
              </a:ext>
            </a:extLst>
          </p:cNvPr>
          <p:cNvSpPr txBox="1">
            <a:spLocks/>
          </p:cNvSpPr>
          <p:nvPr/>
        </p:nvSpPr>
        <p:spPr>
          <a:xfrm>
            <a:off x="4570512" y="2420888"/>
            <a:ext cx="6781700" cy="15841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rgbClr val="FF5050"/>
                </a:solidFill>
              </a:rPr>
              <a:t>w wysokości ≥90% przychodów z najmu nieruchomości mieszkalnych </a:t>
            </a:r>
          </a:p>
          <a:p>
            <a:r>
              <a:rPr lang="pl-PL" dirty="0"/>
              <a:t>pomniejszonych o wydatki na: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spłatę m.in. kredytów i odsetek od kredytów (zaciągniętych na nabycie nieruchomości)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koszty eksploatacyjne (opłaty za prąd, gaz, wodę, itp.)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wyposażenie, remont lub modernizację nieruchomości (limit wydatków do ustalenia z rynkiem)</a:t>
            </a:r>
          </a:p>
          <a:p>
            <a:pPr marL="171450" indent="-171450">
              <a:buClr>
                <a:srgbClr val="FF5050"/>
              </a:buClr>
              <a:buFont typeface="Wingdings" panose="05000000000000000000" pitchFamily="2" charset="2"/>
              <a:buChar char="§"/>
            </a:pPr>
            <a:r>
              <a:rPr lang="pl-PL" dirty="0"/>
              <a:t>podatki z tytułu posiadania nieruchomości i CIT</a:t>
            </a:r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1A3A0D7A-360D-3176-88B8-F5C4FE54663D}"/>
              </a:ext>
            </a:extLst>
          </p:cNvPr>
          <p:cNvSpPr txBox="1">
            <a:spLocks/>
          </p:cNvSpPr>
          <p:nvPr/>
        </p:nvSpPr>
        <p:spPr>
          <a:xfrm>
            <a:off x="3539554" y="2984153"/>
            <a:ext cx="791717" cy="300831"/>
          </a:xfrm>
          <a:prstGeom prst="rect">
            <a:avLst/>
          </a:prstGeom>
          <a:solidFill>
            <a:srgbClr val="282B5E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1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altLang="pl-PL" sz="1200" b="1" dirty="0">
                <a:solidFill>
                  <a:schemeClr val="bg1"/>
                </a:solidFill>
              </a:rPr>
              <a:t>Lub </a:t>
            </a:r>
            <a:r>
              <a:rPr lang="pl-PL" altLang="pl-PL" sz="1200" b="1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endParaRPr lang="pl-PL" altLang="pl-PL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3909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8417b2fb-54a7-4fbc-b023-b6b37b7a623f" origin="userSelected">
  <element uid="d7220eed-17a6-431d-810c-83a0ddfed893" value=""/>
</sisl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74EAEB2253D649AA2400DC244A9A99" ma:contentTypeVersion="14" ma:contentTypeDescription="Utwórz nowy dokument." ma:contentTypeScope="" ma:versionID="8ca42ac5b38fb862f2930c8bc0e7311f">
  <xsd:schema xmlns:xsd="http://www.w3.org/2001/XMLSchema" xmlns:xs="http://www.w3.org/2001/XMLSchema" xmlns:p="http://schemas.microsoft.com/office/2006/metadata/properties" xmlns:ns2="3d56b531-1f1a-42a9-af2f-06a2eec1fe64" xmlns:ns3="3884ddfd-dc64-4cdc-8247-00d9930257c7" targetNamespace="http://schemas.microsoft.com/office/2006/metadata/properties" ma:root="true" ma:fieldsID="fb548125d6e1ac26e7e97ce06abcbd24" ns2:_="" ns3:_="">
    <xsd:import namespace="3d56b531-1f1a-42a9-af2f-06a2eec1fe64"/>
    <xsd:import namespace="3884ddfd-dc64-4cdc-8247-00d9930257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6b531-1f1a-42a9-af2f-06a2eec1fe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Tagi obrazów" ma:readOnly="false" ma:fieldId="{5cf76f15-5ced-4ddc-b409-7134ff3c332f}" ma:taxonomyMulti="true" ma:sspId="440a6d4b-a9d0-4b62-9118-e8b8959ce1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4ddfd-dc64-4cdc-8247-00d9930257c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329035e-ed39-4f0c-83e5-9e5af541c98b}" ma:internalName="TaxCatchAll" ma:showField="CatchAllData" ma:web="3884ddfd-dc64-4cdc-8247-00d9930257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051938-5038-4E1E-8EBB-BF4B8B6CD62F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D18E5924-E2E6-459C-8F30-2363E07CE684}"/>
</file>

<file path=customXml/itemProps3.xml><?xml version="1.0" encoding="utf-8"?>
<ds:datastoreItem xmlns:ds="http://schemas.openxmlformats.org/officeDocument/2006/customXml" ds:itemID="{787D73ED-25C7-49E3-8604-B5819ED098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4193</TotalTime>
  <Words>1435</Words>
  <Application>Microsoft Office PowerPoint</Application>
  <PresentationFormat>Panoramiczny</PresentationFormat>
  <Paragraphs>169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Calibri</vt:lpstr>
      <vt:lpstr>Kozuka Gothic Pr6N B</vt:lpstr>
      <vt:lpstr>Lato</vt:lpstr>
      <vt:lpstr>Montserrat</vt:lpstr>
      <vt:lpstr>Wingdings</vt:lpstr>
      <vt:lpstr>1_Motyw pakietu Office</vt:lpstr>
      <vt:lpstr>S.I.N.N. – Spółki inwestujące w najem nieruchomości </vt:lpstr>
      <vt:lpstr>S.I.N.N.-y (polskie REIT-y)</vt:lpstr>
      <vt:lpstr>Prezentacja programu PowerPoint</vt:lpstr>
      <vt:lpstr>S.I.N.N.-y  kluczowe założenia</vt:lpstr>
      <vt:lpstr>Dlaczego S.I.N.N.-y (REIT-y) w Polsce? </vt:lpstr>
      <vt:lpstr>S.I.N.N.-y – warunki ustrojowe</vt:lpstr>
      <vt:lpstr>S.I.N.N.-y – warunki majątkowe  (dot. nieruchomości)</vt:lpstr>
      <vt:lpstr>S.I.N.N.-y – warunki majątkowe  (zobowiązania dłużne)</vt:lpstr>
      <vt:lpstr>S.I.N.N.-y – warunki majątkowe  (wypłata dywidendy)</vt:lpstr>
      <vt:lpstr>S.I.N.N.-y  obowiązki rejestrowe i informacyjne</vt:lpstr>
      <vt:lpstr>Prezentacja programu PowerPoint</vt:lpstr>
      <vt:lpstr>Prezentacja programu PowerPoint</vt:lpstr>
      <vt:lpstr>Dziękuję za uwagę.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 sit amet</dc:title>
  <dc:creator>Chrostowska Agnieszka</dc:creator>
  <cp:lastModifiedBy>Żukowski Maciej</cp:lastModifiedBy>
  <cp:revision>71</cp:revision>
  <cp:lastPrinted>2024-04-02T08:31:13Z</cp:lastPrinted>
  <dcterms:created xsi:type="dcterms:W3CDTF">2022-03-31T12:53:41Z</dcterms:created>
  <dcterms:modified xsi:type="dcterms:W3CDTF">2024-04-02T20:47:17Z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b9137bd5-bd2d-4198-8f9b-79d899ba9e8a</vt:lpwstr>
  </property>
  <property fmtid="{D5CDD505-2E9C-101B-9397-08002B2CF9AE}" pid="3" name="bjClsUserRVM">
    <vt:lpwstr>[]</vt:lpwstr>
  </property>
  <property fmtid="{D5CDD505-2E9C-101B-9397-08002B2CF9AE}" pid="4" name="bjSaver">
    <vt:lpwstr>YOFEgTtwKMB1iTq4qxV6/jmH0G1DdAsz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policy="8417b2fb-54a7-4fbc-b023-b6b37b7a623f" origin="userSelected" xmlns="http://www.boldonj</vt:lpwstr>
  </property>
  <property fmtid="{D5CDD505-2E9C-101B-9397-08002B2CF9AE}" pid="6" name="bjDocumentLabelXML-0">
    <vt:lpwstr>ames.com/2008/01/sie/internal/label"&gt;&lt;element uid="d7220eed-17a6-431d-810c-83a0ddfed893" value="" /&gt;&lt;/sisl&gt;</vt:lpwstr>
  </property>
  <property fmtid="{D5CDD505-2E9C-101B-9397-08002B2CF9AE}" pid="7" name="bjDocumentSecurityLabel">
    <vt:lpwstr>[d7220eed-17a6-431d-810c-83a0ddfed893]</vt:lpwstr>
  </property>
</Properties>
</file>